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9"/>
  </p:notesMasterIdLst>
  <p:sldIdLst>
    <p:sldId id="280" r:id="rId2"/>
    <p:sldId id="281" r:id="rId3"/>
    <p:sldId id="369" r:id="rId4"/>
    <p:sldId id="357" r:id="rId5"/>
    <p:sldId id="273" r:id="rId6"/>
    <p:sldId id="284" r:id="rId7"/>
    <p:sldId id="285" r:id="rId8"/>
    <p:sldId id="286" r:id="rId9"/>
    <p:sldId id="352" r:id="rId10"/>
    <p:sldId id="288" r:id="rId11"/>
    <p:sldId id="368" r:id="rId12"/>
    <p:sldId id="358" r:id="rId13"/>
    <p:sldId id="294" r:id="rId14"/>
    <p:sldId id="353" r:id="rId15"/>
    <p:sldId id="296" r:id="rId16"/>
    <p:sldId id="370" r:id="rId17"/>
    <p:sldId id="361" r:id="rId18"/>
    <p:sldId id="360" r:id="rId19"/>
    <p:sldId id="298" r:id="rId20"/>
    <p:sldId id="362" r:id="rId21"/>
    <p:sldId id="297" r:id="rId22"/>
    <p:sldId id="354" r:id="rId23"/>
    <p:sldId id="299" r:id="rId24"/>
    <p:sldId id="308" r:id="rId25"/>
    <p:sldId id="309" r:id="rId26"/>
    <p:sldId id="312" r:id="rId27"/>
    <p:sldId id="313" r:id="rId28"/>
    <p:sldId id="314" r:id="rId29"/>
    <p:sldId id="363" r:id="rId30"/>
    <p:sldId id="364" r:id="rId31"/>
    <p:sldId id="316" r:id="rId32"/>
    <p:sldId id="317" r:id="rId33"/>
    <p:sldId id="318" r:id="rId34"/>
    <p:sldId id="315" r:id="rId35"/>
    <p:sldId id="325" r:id="rId36"/>
    <p:sldId id="319" r:id="rId37"/>
    <p:sldId id="365" r:id="rId38"/>
    <p:sldId id="343" r:id="rId39"/>
    <p:sldId id="326" r:id="rId40"/>
    <p:sldId id="332" r:id="rId41"/>
    <p:sldId id="337" r:id="rId42"/>
    <p:sldId id="339" r:id="rId43"/>
    <p:sldId id="338" r:id="rId44"/>
    <p:sldId id="324" r:id="rId45"/>
    <p:sldId id="333" r:id="rId46"/>
    <p:sldId id="341" r:id="rId47"/>
    <p:sldId id="334" r:id="rId48"/>
    <p:sldId id="366" r:id="rId49"/>
    <p:sldId id="344" r:id="rId50"/>
    <p:sldId id="345" r:id="rId51"/>
    <p:sldId id="346" r:id="rId52"/>
    <p:sldId id="347" r:id="rId53"/>
    <p:sldId id="349" r:id="rId54"/>
    <p:sldId id="350" r:id="rId55"/>
    <p:sldId id="367" r:id="rId56"/>
    <p:sldId id="351" r:id="rId57"/>
    <p:sldId id="282" r:id="rId58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0AD47"/>
    <a:srgbClr val="1363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260"/>
    <p:restoredTop sz="71540"/>
  </p:normalViewPr>
  <p:slideViewPr>
    <p:cSldViewPr snapToGrid="0" snapToObjects="1">
      <p:cViewPr varScale="1">
        <p:scale>
          <a:sx n="77" d="100"/>
          <a:sy n="77" d="100"/>
        </p:scale>
        <p:origin x="196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BB5AFE-392E-524C-B77D-600334A2129A}" type="datetimeFigureOut">
              <a:rPr kumimoji="1" lang="ko-Kore-KR" altLang="en-US" smtClean="0"/>
              <a:t>2020. 8. 6.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287012-A028-B54E-B899-140FFF42E86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238031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안녕하세요 클러스터링과 </a:t>
            </a:r>
            <a:r>
              <a:rPr lang="ko-KR" altLang="en-US" dirty="0" err="1"/>
              <a:t>추천시스템</a:t>
            </a:r>
            <a:r>
              <a:rPr lang="ko-KR" altLang="en-US" dirty="0"/>
              <a:t> 실습 조교를 맡은 </a:t>
            </a:r>
            <a:r>
              <a:rPr lang="en-US" altLang="ko-KR" dirty="0"/>
              <a:t>15</a:t>
            </a:r>
            <a:r>
              <a:rPr lang="ko-KR" altLang="en-US" dirty="0"/>
              <a:t>학번 오상진이라고 합니다</a:t>
            </a:r>
            <a:r>
              <a:rPr lang="en-US" altLang="ko-KR" dirty="0"/>
              <a:t>.</a:t>
            </a:r>
            <a:r>
              <a:rPr lang="ko-KR" altLang="en-US" dirty="0"/>
              <a:t> 추천 시스템과 클러스터링은 맞닿아 있는 부분이 상당히 많습니다</a:t>
            </a:r>
            <a:r>
              <a:rPr lang="en-US" altLang="ko-KR" dirty="0"/>
              <a:t>.</a:t>
            </a:r>
            <a:r>
              <a:rPr lang="ko-KR" altLang="en-US" dirty="0"/>
              <a:t> 그래서 뭐 </a:t>
            </a:r>
            <a:r>
              <a:rPr lang="ko-KR" altLang="en-US" dirty="0" err="1"/>
              <a:t>클러스터링</a:t>
            </a:r>
            <a:r>
              <a:rPr lang="ko-KR" altLang="en-US" dirty="0"/>
              <a:t> 실습</a:t>
            </a:r>
            <a:r>
              <a:rPr lang="en-US" altLang="ko-KR" dirty="0"/>
              <a:t>!</a:t>
            </a:r>
            <a:r>
              <a:rPr lang="ko-KR" altLang="en-US" dirty="0"/>
              <a:t> 아니면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추천시스템</a:t>
            </a:r>
            <a:r>
              <a:rPr lang="ko-KR" altLang="en-US" dirty="0"/>
              <a:t> 실습</a:t>
            </a:r>
            <a:r>
              <a:rPr lang="en-US" altLang="ko-KR" dirty="0"/>
              <a:t>!</a:t>
            </a:r>
            <a:r>
              <a:rPr lang="ko-KR" altLang="en-US" dirty="0"/>
              <a:t> 이렇게 딱 나눠서 진행하지 않고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story</a:t>
            </a:r>
            <a:r>
              <a:rPr lang="ko-KR" altLang="en-US" dirty="0"/>
              <a:t>가 쭉 이어질 수 있게 그때그때 필요한 스킬들을 익히고 넘어가는 방식으로 실습을 진행하려 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597E-7A4A-4404-A3F1-03C817E1A1E6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90666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자</a:t>
            </a:r>
            <a:r>
              <a:rPr lang="en-US" altLang="ko-KR" dirty="0"/>
              <a:t>!</a:t>
            </a:r>
            <a:r>
              <a:rPr lang="ko-KR" altLang="en-US" dirty="0"/>
              <a:t> 다운 받으셨다면 </a:t>
            </a:r>
            <a:r>
              <a:rPr lang="en-US" altLang="ko-KR" dirty="0"/>
              <a:t>R studio</a:t>
            </a:r>
            <a:r>
              <a:rPr lang="ko-KR" altLang="en-US" dirty="0"/>
              <a:t>에서 이렇게까지 다들 보이시나요</a:t>
            </a:r>
            <a:r>
              <a:rPr lang="en-US" altLang="ko-KR" dirty="0"/>
              <a:t>?</a:t>
            </a:r>
            <a:r>
              <a:rPr lang="ko-KR" altLang="en-US" dirty="0"/>
              <a:t> 못 따라오시는 분 있으시면 안됩니다</a:t>
            </a:r>
            <a:r>
              <a:rPr lang="en-US" altLang="ko-KR" dirty="0"/>
              <a:t>.</a:t>
            </a:r>
            <a:r>
              <a:rPr lang="ko-KR" altLang="en-US" dirty="0"/>
              <a:t> 여기까지 안되신 분은 </a:t>
            </a:r>
            <a:r>
              <a:rPr lang="ko-KR" altLang="en-US" dirty="0" err="1"/>
              <a:t>채팅창에</a:t>
            </a:r>
            <a:r>
              <a:rPr lang="ko-KR" altLang="en-US" dirty="0"/>
              <a:t> 이름을 남겨주세요</a:t>
            </a:r>
            <a:r>
              <a:rPr lang="en-US" altLang="ko-KR" dirty="0"/>
              <a:t>.</a:t>
            </a:r>
            <a:r>
              <a:rPr lang="ko-KR" altLang="en-US" dirty="0"/>
              <a:t> 먼저 어떤 식으로 진행할 것인지 설명부터 드리면</a:t>
            </a:r>
            <a:r>
              <a:rPr lang="en-US" altLang="ko-KR" dirty="0"/>
              <a:t>,</a:t>
            </a:r>
            <a:r>
              <a:rPr lang="ko-KR" altLang="en-US" dirty="0"/>
              <a:t> 이 데이터가 있는 경로를 따와서 그 경로에 있는 이 파일들을 각각 읽어서 데이터 프레임으로 만들고</a:t>
            </a:r>
            <a:r>
              <a:rPr lang="en-US" altLang="ko-KR" dirty="0"/>
              <a:t>,</a:t>
            </a:r>
            <a:r>
              <a:rPr lang="ko-KR" altLang="en-US" dirty="0"/>
              <a:t> 이렇게 만들어진 데이터 프레임들을 하나의 리스트로 묶을 겁니다</a:t>
            </a:r>
            <a:r>
              <a:rPr lang="en-US" altLang="ko-KR" dirty="0"/>
              <a:t>.</a:t>
            </a:r>
            <a:r>
              <a:rPr lang="ko-KR" altLang="en-US" dirty="0"/>
              <a:t> 네</a:t>
            </a:r>
            <a:r>
              <a:rPr lang="en-US" altLang="ko-KR" dirty="0"/>
              <a:t>.</a:t>
            </a:r>
            <a:r>
              <a:rPr lang="ko-KR" altLang="en-US" dirty="0"/>
              <a:t> 그런 식으로 진행할 거구요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en-US" altLang="ko-KR" dirty="0" err="1"/>
              <a:t>Rstudio</a:t>
            </a:r>
            <a:r>
              <a:rPr lang="ko-KR" altLang="en-US" dirty="0"/>
              <a:t>로 이동하기 전에</a:t>
            </a:r>
            <a:r>
              <a:rPr lang="en-US" altLang="ko-KR" dirty="0"/>
              <a:t>,</a:t>
            </a:r>
            <a:r>
              <a:rPr lang="ko-KR" altLang="en-US" dirty="0"/>
              <a:t> 함수 하나를 살펴보고 넘어가겠습니다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597E-7A4A-4404-A3F1-03C817E1A1E6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32615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자</a:t>
            </a:r>
            <a:r>
              <a:rPr lang="en-US" altLang="ko-KR" dirty="0"/>
              <a:t>,</a:t>
            </a:r>
            <a:r>
              <a:rPr lang="ko-KR" altLang="en-US" dirty="0"/>
              <a:t> 바로 조금 뒤에 사용할 함수인데요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en-US" altLang="ko-KR" dirty="0" err="1"/>
              <a:t>str_extract</a:t>
            </a:r>
            <a:r>
              <a:rPr lang="ko-KR" altLang="en-US" dirty="0"/>
              <a:t>라는 함수입니다</a:t>
            </a:r>
            <a:r>
              <a:rPr lang="en-US" altLang="ko-KR" dirty="0"/>
              <a:t>.</a:t>
            </a:r>
            <a:r>
              <a:rPr lang="ko-KR" altLang="en-US" dirty="0"/>
              <a:t> 해당 함수는 </a:t>
            </a:r>
            <a:r>
              <a:rPr lang="en-US" altLang="ko-KR" dirty="0"/>
              <a:t>string</a:t>
            </a:r>
            <a:r>
              <a:rPr lang="ko-KR" altLang="en-US" dirty="0"/>
              <a:t>에서 원하는 부분을 추출하는 함수인데요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en-US" altLang="ko-KR" dirty="0"/>
              <a:t>2</a:t>
            </a:r>
            <a:r>
              <a:rPr lang="ko-KR" altLang="en-US" dirty="0"/>
              <a:t>개의 인자를 받습니다</a:t>
            </a:r>
            <a:r>
              <a:rPr lang="en-US" altLang="ko-KR" dirty="0"/>
              <a:t>.</a:t>
            </a:r>
            <a:r>
              <a:rPr lang="ko-KR" altLang="en-US" dirty="0"/>
              <a:t> 첫번째 인자가 대상이 </a:t>
            </a:r>
            <a:r>
              <a:rPr lang="ko-KR" altLang="en-US" dirty="0" err="1"/>
              <a:t>되구요</a:t>
            </a:r>
            <a:r>
              <a:rPr lang="en-US" altLang="ko-KR" dirty="0"/>
              <a:t>.</a:t>
            </a:r>
            <a:r>
              <a:rPr lang="ko-KR" altLang="en-US" dirty="0"/>
              <a:t> 두번째 인자로 패턴을 넘겨줍니다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en-US" altLang="ko-KR" dirty="0"/>
              <a:t>\\d</a:t>
            </a:r>
            <a:r>
              <a:rPr lang="ko-KR" altLang="en-US" dirty="0"/>
              <a:t>는 아라비아 숫자 </a:t>
            </a:r>
            <a:r>
              <a:rPr lang="en-US" altLang="ko-KR" dirty="0"/>
              <a:t>0~9</a:t>
            </a:r>
            <a:r>
              <a:rPr lang="ko-KR" altLang="en-US" dirty="0" err="1"/>
              <a:t>를</a:t>
            </a:r>
            <a:r>
              <a:rPr lang="ko-KR" altLang="en-US" dirty="0"/>
              <a:t> 의미하고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+</a:t>
            </a:r>
            <a:r>
              <a:rPr lang="ko-KR" altLang="en-US" dirty="0"/>
              <a:t>는 </a:t>
            </a:r>
            <a:r>
              <a:rPr lang="ko-KR" altLang="en-US" dirty="0" err="1"/>
              <a:t>한개</a:t>
            </a:r>
            <a:r>
              <a:rPr lang="ko-KR" altLang="en-US" dirty="0"/>
              <a:t> 이상을 의미합니다</a:t>
            </a:r>
            <a:r>
              <a:rPr lang="en-US" altLang="ko-KR" dirty="0"/>
              <a:t>.</a:t>
            </a:r>
            <a:r>
              <a:rPr lang="ko-KR" altLang="en-US" dirty="0"/>
              <a:t> 그러면 이렇게 되겠죠</a:t>
            </a:r>
            <a:r>
              <a:rPr lang="en-US" altLang="ko-KR" dirty="0"/>
              <a:t>?</a:t>
            </a:r>
            <a:r>
              <a:rPr lang="ko-KR" altLang="en-US" dirty="0"/>
              <a:t> 네</a:t>
            </a:r>
            <a:r>
              <a:rPr lang="en-US" altLang="ko-KR" dirty="0"/>
              <a:t>!</a:t>
            </a:r>
            <a:r>
              <a:rPr lang="ko-KR" altLang="en-US" dirty="0"/>
              <a:t> 아마 데이터 과학 시간에 다루지 않은 걸로 기억이 나서 넣어봤습니다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597E-7A4A-4404-A3F1-03C817E1A1E6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97352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그리고 다음으로는 </a:t>
            </a:r>
            <a:r>
              <a:rPr lang="en-US" altLang="ko-KR" dirty="0"/>
              <a:t>ls()</a:t>
            </a:r>
            <a:r>
              <a:rPr lang="ko-KR" altLang="en-US" dirty="0"/>
              <a:t>라는 함수와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 err="1"/>
              <a:t>mget</a:t>
            </a:r>
            <a:r>
              <a:rPr lang="ko-KR" altLang="en-US" dirty="0"/>
              <a:t>이라는 함수인데요</a:t>
            </a:r>
            <a:r>
              <a:rPr lang="en-US" altLang="ko-KR" dirty="0"/>
              <a:t>.</a:t>
            </a:r>
            <a:r>
              <a:rPr lang="ko-KR" altLang="en-US" dirty="0"/>
              <a:t> 하나씩 봅시다</a:t>
            </a:r>
            <a:r>
              <a:rPr lang="en-US" altLang="ko-KR" dirty="0"/>
              <a:t>.</a:t>
            </a:r>
            <a:r>
              <a:rPr lang="ko-KR" altLang="en-US" dirty="0"/>
              <a:t> 먼저 </a:t>
            </a:r>
            <a:r>
              <a:rPr lang="en-US" altLang="ko-KR" dirty="0"/>
              <a:t>ls()</a:t>
            </a:r>
            <a:r>
              <a:rPr lang="ko-KR" altLang="en-US" dirty="0" err="1"/>
              <a:t>라고</a:t>
            </a:r>
            <a:r>
              <a:rPr lang="ko-KR" altLang="en-US" dirty="0"/>
              <a:t> 하면</a:t>
            </a:r>
            <a:r>
              <a:rPr lang="en-US" altLang="ko-KR" dirty="0"/>
              <a:t>,</a:t>
            </a:r>
            <a:r>
              <a:rPr lang="ko-KR" altLang="en-US" dirty="0"/>
              <a:t> 오른쪽 </a:t>
            </a:r>
            <a:r>
              <a:rPr lang="en-US" altLang="ko-KR" dirty="0"/>
              <a:t>environment</a:t>
            </a:r>
            <a:r>
              <a:rPr lang="ko-KR" altLang="en-US" dirty="0"/>
              <a:t>창에서 변수들이 쭉 있는데 여기 변수들의 리스트를 볼 수 있는 것입니다</a:t>
            </a:r>
            <a:r>
              <a:rPr lang="en-US" altLang="ko-KR" dirty="0"/>
              <a:t>.</a:t>
            </a:r>
            <a:r>
              <a:rPr lang="ko-KR" altLang="en-US" dirty="0"/>
              <a:t> 그리고 </a:t>
            </a:r>
            <a:r>
              <a:rPr lang="en-US" altLang="ko-KR" dirty="0" err="1"/>
              <a:t>mget</a:t>
            </a:r>
            <a:r>
              <a:rPr lang="ko-KR" altLang="en-US" dirty="0"/>
              <a:t>이라는 함수는 </a:t>
            </a:r>
            <a:r>
              <a:rPr lang="en-US" altLang="ko-KR" dirty="0"/>
              <a:t>pattern</a:t>
            </a:r>
            <a:r>
              <a:rPr lang="ko-KR" altLang="en-US" dirty="0" err="1"/>
              <a:t>으로</a:t>
            </a:r>
            <a:r>
              <a:rPr lang="ko-KR" altLang="en-US" dirty="0"/>
              <a:t> 변수들을 넘겨주면 그것을 인자로 받아서 하나의 리스트로 만들어줍니다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597E-7A4A-4404-A3F1-03C817E1A1E6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51225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그러면</a:t>
            </a:r>
            <a:r>
              <a:rPr lang="en-US" altLang="ko-KR" dirty="0"/>
              <a:t>,</a:t>
            </a:r>
            <a:r>
              <a:rPr lang="ko-KR" altLang="en-US" dirty="0"/>
              <a:t> 다들 </a:t>
            </a:r>
            <a:r>
              <a:rPr lang="en-US" altLang="ko-KR" dirty="0" err="1"/>
              <a:t>Rstudio</a:t>
            </a:r>
            <a:r>
              <a:rPr lang="ko-KR" altLang="en-US" dirty="0"/>
              <a:t>로 </a:t>
            </a:r>
            <a:r>
              <a:rPr lang="ko-KR" altLang="en-US" dirty="0" err="1"/>
              <a:t>넘어갈게요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597E-7A4A-4404-A3F1-03C817E1A1E6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46338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자 여기까지 왔다면</a:t>
            </a:r>
            <a:r>
              <a:rPr lang="en-US" altLang="ko-KR" dirty="0"/>
              <a:t>,</a:t>
            </a:r>
            <a:r>
              <a:rPr lang="ko-KR" altLang="en-US" dirty="0"/>
              <a:t> 이제 저희는 데이터가 많은 상황에 마주치더라도 당황하지 않고</a:t>
            </a:r>
            <a:r>
              <a:rPr lang="en-US" altLang="ko-KR" dirty="0"/>
              <a:t>,</a:t>
            </a:r>
            <a:r>
              <a:rPr lang="ko-KR" altLang="en-US" dirty="0"/>
              <a:t> 데이터를 </a:t>
            </a:r>
            <a:r>
              <a:rPr lang="ko-KR" altLang="en-US" dirty="0" err="1"/>
              <a:t>로드할</a:t>
            </a:r>
            <a:r>
              <a:rPr lang="ko-KR" altLang="en-US" dirty="0"/>
              <a:t> 수 있게 되었습니다</a:t>
            </a:r>
            <a:r>
              <a:rPr lang="en-US" altLang="ko-KR" dirty="0"/>
              <a:t>.</a:t>
            </a:r>
            <a:r>
              <a:rPr lang="ko-KR" altLang="en-US" dirty="0"/>
              <a:t> 다들 되셨죠</a:t>
            </a:r>
            <a:r>
              <a:rPr lang="en-US" altLang="ko-KR" dirty="0"/>
              <a:t>?</a:t>
            </a:r>
            <a:r>
              <a:rPr lang="ko-KR" altLang="en-US" dirty="0"/>
              <a:t> 다음으로 넘어갑니다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597E-7A4A-4404-A3F1-03C817E1A1E6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74132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자</a:t>
            </a:r>
            <a:r>
              <a:rPr lang="en-US" altLang="ko-KR" dirty="0"/>
              <a:t>!</a:t>
            </a:r>
            <a:r>
              <a:rPr lang="ko-KR" altLang="en-US" dirty="0"/>
              <a:t> 저희가 앞으로 앞에 보이시는 이 커다란 테이블을 만드는 작업을 할 겁니다</a:t>
            </a:r>
            <a:r>
              <a:rPr lang="en-US" altLang="ko-KR" dirty="0"/>
              <a:t>.</a:t>
            </a:r>
            <a:r>
              <a:rPr lang="ko-KR" altLang="en-US" dirty="0"/>
              <a:t> 저희가 지금 하는 것은 교수님이 설명 주신 여러 알고리즘 중에 </a:t>
            </a:r>
            <a:r>
              <a:rPr lang="en-US" altLang="ko-KR" dirty="0"/>
              <a:t>collaborative filtering</a:t>
            </a:r>
            <a:r>
              <a:rPr lang="ko-KR" altLang="en-US" dirty="0"/>
              <a:t>에 </a:t>
            </a:r>
            <a:r>
              <a:rPr lang="ko-KR" altLang="en-US" dirty="0" err="1"/>
              <a:t>해당하구요</a:t>
            </a:r>
            <a:r>
              <a:rPr lang="en-US" altLang="ko-KR" dirty="0"/>
              <a:t>.</a:t>
            </a:r>
            <a:r>
              <a:rPr lang="ko-KR" altLang="en-US" dirty="0"/>
              <a:t> 그러기 위해서는 </a:t>
            </a:r>
            <a:r>
              <a:rPr lang="en-US" altLang="ko-KR" dirty="0"/>
              <a:t>user-item </a:t>
            </a:r>
            <a:r>
              <a:rPr lang="ko-KR" altLang="en-US" dirty="0"/>
              <a:t>테이블을 만들고 여기서 </a:t>
            </a:r>
            <a:r>
              <a:rPr lang="ko-KR" altLang="en-US" dirty="0" err="1"/>
              <a:t>유사도를</a:t>
            </a:r>
            <a:r>
              <a:rPr lang="ko-KR" altLang="en-US" dirty="0"/>
              <a:t> 구해서 추천하게 됩니다</a:t>
            </a:r>
            <a:r>
              <a:rPr lang="en-US" altLang="ko-KR" dirty="0"/>
              <a:t>.</a:t>
            </a:r>
            <a:r>
              <a:rPr lang="ko-KR" altLang="en-US" dirty="0"/>
              <a:t> 말이 어렵죠</a:t>
            </a:r>
            <a:r>
              <a:rPr lang="en-US" altLang="ko-KR" dirty="0"/>
              <a:t>?</a:t>
            </a:r>
            <a:r>
              <a:rPr lang="ko-KR" altLang="en-US" dirty="0"/>
              <a:t> 잠깐 다음 화면 보고 이 테이블이 왜 필요한지 인지해봅시다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597E-7A4A-4404-A3F1-03C817E1A1E6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93682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먼저 저희가 다루는 추천 알고리즘은 </a:t>
            </a:r>
            <a:r>
              <a:rPr lang="en-US" altLang="ko-KR" dirty="0"/>
              <a:t>collaborative</a:t>
            </a:r>
            <a:r>
              <a:rPr lang="ko-KR" altLang="en-US" dirty="0"/>
              <a:t> </a:t>
            </a:r>
            <a:r>
              <a:rPr lang="en-US" altLang="ko-KR" dirty="0"/>
              <a:t>filtering</a:t>
            </a:r>
            <a:r>
              <a:rPr lang="ko-KR" altLang="en-US" dirty="0"/>
              <a:t>이라고 합니다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en-US" altLang="ko-KR" dirty="0"/>
              <a:t>collaborative</a:t>
            </a:r>
            <a:r>
              <a:rPr lang="ko-KR" altLang="en-US" dirty="0"/>
              <a:t> </a:t>
            </a:r>
            <a:r>
              <a:rPr lang="en-US" altLang="ko-KR" dirty="0"/>
              <a:t>filtering</a:t>
            </a:r>
            <a:r>
              <a:rPr lang="ko-KR" altLang="en-US" dirty="0"/>
              <a:t>은 크게 </a:t>
            </a:r>
            <a:r>
              <a:rPr lang="en-US" altLang="ko-KR" dirty="0"/>
              <a:t>user-based, </a:t>
            </a:r>
            <a:r>
              <a:rPr lang="ko-KR" altLang="en-US" dirty="0"/>
              <a:t>또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item-based</a:t>
            </a:r>
            <a:r>
              <a:rPr lang="ko-KR" altLang="en-US" dirty="0"/>
              <a:t>로 나뉘는데요</a:t>
            </a:r>
            <a:r>
              <a:rPr lang="en-US" altLang="ko-KR" dirty="0"/>
              <a:t>.</a:t>
            </a:r>
            <a:r>
              <a:rPr lang="ko-KR" altLang="en-US" dirty="0"/>
              <a:t> 각각의 알고리즘을 잠깐 들여다보고 </a:t>
            </a:r>
            <a:r>
              <a:rPr lang="ko-KR" altLang="en-US" dirty="0" err="1"/>
              <a:t>넘어가볼게요</a:t>
            </a:r>
            <a:r>
              <a:rPr lang="en-US" altLang="ko-KR" dirty="0"/>
              <a:t>.</a:t>
            </a:r>
            <a:r>
              <a:rPr lang="ko-KR" altLang="en-US" dirty="0"/>
              <a:t> 먼저 </a:t>
            </a:r>
            <a:r>
              <a:rPr lang="en-US" altLang="ko-KR" dirty="0"/>
              <a:t>user-based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en-US" altLang="ko-KR" dirty="0"/>
              <a:t>user-based</a:t>
            </a:r>
            <a:r>
              <a:rPr lang="ko-KR" altLang="en-US" dirty="0"/>
              <a:t>의 경우에는 </a:t>
            </a:r>
            <a:r>
              <a:rPr lang="en-US" altLang="ko-KR" dirty="0"/>
              <a:t>user</a:t>
            </a:r>
            <a:r>
              <a:rPr lang="ko-KR" altLang="en-US" dirty="0"/>
              <a:t>들 간의 </a:t>
            </a:r>
            <a:r>
              <a:rPr lang="ko-KR" altLang="en-US" dirty="0" err="1"/>
              <a:t>유사도를</a:t>
            </a:r>
            <a:r>
              <a:rPr lang="ko-KR" altLang="en-US" dirty="0"/>
              <a:t> 구해서 저희가 추천하고 싶은 </a:t>
            </a:r>
            <a:r>
              <a:rPr lang="en-US" altLang="ko-KR" dirty="0"/>
              <a:t>user</a:t>
            </a:r>
            <a:r>
              <a:rPr lang="ko-KR" altLang="en-US" dirty="0"/>
              <a:t>와 비슷한 </a:t>
            </a:r>
            <a:r>
              <a:rPr lang="en-US" altLang="ko-KR" dirty="0"/>
              <a:t>user</a:t>
            </a:r>
            <a:r>
              <a:rPr lang="ko-KR" altLang="en-US" dirty="0"/>
              <a:t>들을 뽑아서 그들이 </a:t>
            </a:r>
            <a:r>
              <a:rPr lang="en-US" altLang="ko-KR" dirty="0"/>
              <a:t>rating</a:t>
            </a:r>
            <a:r>
              <a:rPr lang="ko-KR" altLang="en-US" dirty="0"/>
              <a:t>한 것을 가중평균해서 </a:t>
            </a:r>
            <a:r>
              <a:rPr lang="ko-KR" altLang="en-US" dirty="0" err="1"/>
              <a:t>추천받는</a:t>
            </a:r>
            <a:r>
              <a:rPr lang="ko-KR" altLang="en-US" dirty="0"/>
              <a:t> </a:t>
            </a:r>
            <a:r>
              <a:rPr lang="en-US" altLang="ko-KR" dirty="0"/>
              <a:t>user</a:t>
            </a:r>
            <a:r>
              <a:rPr lang="ko-KR" altLang="en-US" dirty="0"/>
              <a:t>가 각각의 </a:t>
            </a:r>
            <a:r>
              <a:rPr lang="en-US" altLang="ko-KR" dirty="0"/>
              <a:t>item</a:t>
            </a:r>
            <a:r>
              <a:rPr lang="ko-KR" altLang="en-US" dirty="0"/>
              <a:t>들에 내릴 </a:t>
            </a:r>
            <a:r>
              <a:rPr lang="en-US" altLang="ko-KR" dirty="0"/>
              <a:t>rating</a:t>
            </a:r>
            <a:r>
              <a:rPr lang="ko-KR" altLang="en-US" dirty="0"/>
              <a:t>을 예측하는 것입니다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u1 : 1</a:t>
            </a:r>
          </a:p>
          <a:p>
            <a:r>
              <a:rPr lang="en-US" altLang="ko-KR" dirty="0"/>
              <a:t>u2 : 5</a:t>
            </a:r>
          </a:p>
          <a:p>
            <a:r>
              <a:rPr lang="en-US" altLang="ko-KR" dirty="0"/>
              <a:t>u4 : 4</a:t>
            </a:r>
          </a:p>
          <a:p>
            <a:endParaRPr lang="en-US" altLang="ko-KR" dirty="0"/>
          </a:p>
          <a:p>
            <a:r>
              <a:rPr lang="en-US" altLang="ko-KR" dirty="0"/>
              <a:t>item </a:t>
            </a:r>
            <a:r>
              <a:rPr lang="en-US" altLang="ko-KR" dirty="0" err="1"/>
              <a:t>basaed</a:t>
            </a:r>
            <a:r>
              <a:rPr lang="ko-KR" altLang="en-US" dirty="0"/>
              <a:t>랑 당연히 차이가 있습니다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en-US" altLang="ko-KR" dirty="0"/>
              <a:t>user based</a:t>
            </a:r>
            <a:r>
              <a:rPr lang="ko-KR" altLang="en-US" dirty="0"/>
              <a:t>는 자신과 비슷한 유저를 찾아서 </a:t>
            </a:r>
            <a:r>
              <a:rPr lang="en-US" altLang="ko-KR" dirty="0"/>
              <a:t>item</a:t>
            </a:r>
            <a:r>
              <a:rPr lang="ko-KR" altLang="en-US" dirty="0"/>
              <a:t>을 추천하는 거잖아요</a:t>
            </a:r>
            <a:r>
              <a:rPr lang="en-US" altLang="ko-KR" dirty="0"/>
              <a:t>?</a:t>
            </a:r>
            <a:r>
              <a:rPr lang="ko-KR" altLang="en-US" dirty="0"/>
              <a:t> 그런데</a:t>
            </a:r>
            <a:r>
              <a:rPr lang="en-US" altLang="ko-KR" dirty="0"/>
              <a:t>,</a:t>
            </a:r>
            <a:r>
              <a:rPr lang="ko-KR" altLang="en-US" dirty="0"/>
              <a:t> 저랑 비슷한 </a:t>
            </a:r>
            <a:r>
              <a:rPr lang="en-US" altLang="ko-KR" dirty="0"/>
              <a:t>rating</a:t>
            </a:r>
            <a:r>
              <a:rPr lang="ko-KR" altLang="en-US" dirty="0"/>
              <a:t>을 했다고 해서 저랑 성향이 비슷하다고 할 수 있을까요</a:t>
            </a:r>
            <a:r>
              <a:rPr lang="en-US" altLang="ko-KR" dirty="0"/>
              <a:t>?</a:t>
            </a:r>
            <a:r>
              <a:rPr lang="ko-KR" altLang="en-US" dirty="0"/>
              <a:t> 반면에</a:t>
            </a:r>
            <a:r>
              <a:rPr lang="en-US" altLang="ko-KR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597E-7A4A-4404-A3F1-03C817E1A1E6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104122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다음으로는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item-based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  <a:r>
              <a:rPr lang="ko-KR" altLang="en-US" dirty="0"/>
              <a:t> 사실 </a:t>
            </a:r>
            <a:r>
              <a:rPr lang="en-US" altLang="ko-KR" dirty="0"/>
              <a:t>user-based</a:t>
            </a:r>
            <a:r>
              <a:rPr lang="ko-KR" altLang="en-US" dirty="0"/>
              <a:t>와 상당히 비슷한데요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en-US" altLang="ko-KR" dirty="0"/>
              <a:t>item</a:t>
            </a:r>
            <a:r>
              <a:rPr lang="ko-KR" altLang="en-US" dirty="0" err="1"/>
              <a:t>끼리의</a:t>
            </a:r>
            <a:r>
              <a:rPr lang="ko-KR" altLang="en-US" dirty="0"/>
              <a:t> </a:t>
            </a:r>
            <a:r>
              <a:rPr lang="ko-KR" altLang="en-US" dirty="0" err="1"/>
              <a:t>유사도를</a:t>
            </a:r>
            <a:r>
              <a:rPr lang="ko-KR" altLang="en-US" dirty="0"/>
              <a:t> 구해서 </a:t>
            </a:r>
            <a:r>
              <a:rPr lang="en-US" altLang="ko-KR" dirty="0"/>
              <a:t>user</a:t>
            </a:r>
            <a:r>
              <a:rPr lang="ko-KR" altLang="en-US" dirty="0"/>
              <a:t>가 내린 </a:t>
            </a:r>
            <a:r>
              <a:rPr lang="en-US" altLang="ko-KR" dirty="0"/>
              <a:t>rating</a:t>
            </a:r>
            <a:r>
              <a:rPr lang="ko-KR" altLang="en-US" dirty="0"/>
              <a:t>을 가지고 남아있는 </a:t>
            </a:r>
            <a:r>
              <a:rPr lang="en-US" altLang="ko-KR" dirty="0"/>
              <a:t>item</a:t>
            </a:r>
            <a:r>
              <a:rPr lang="ko-KR" altLang="en-US" dirty="0"/>
              <a:t>에 대한 </a:t>
            </a:r>
            <a:r>
              <a:rPr lang="en-US" altLang="ko-KR" dirty="0"/>
              <a:t>rating</a:t>
            </a:r>
            <a:r>
              <a:rPr lang="ko-KR" altLang="en-US" dirty="0"/>
              <a:t>을 예측하는 것입니다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en-US" altLang="ko-KR" dirty="0"/>
              <a:t>u3 : ? 5 1 3</a:t>
            </a:r>
          </a:p>
          <a:p>
            <a:endParaRPr lang="en-US" altLang="ko-KR" dirty="0"/>
          </a:p>
          <a:p>
            <a:r>
              <a:rPr lang="en-US" altLang="ko-KR" dirty="0"/>
              <a:t>i1 : 1 0.9 0.2 0.1</a:t>
            </a:r>
          </a:p>
          <a:p>
            <a:endParaRPr lang="en-US" altLang="ko-KR" dirty="0"/>
          </a:p>
          <a:p>
            <a:r>
              <a:rPr lang="en-US" altLang="ko-KR" dirty="0"/>
              <a:t>item based</a:t>
            </a:r>
            <a:r>
              <a:rPr lang="ko-KR" altLang="en-US" dirty="0"/>
              <a:t>는 제가 좋다고 선택한 아이템과 유사한 아이템을 추천하는 것이니까 때에 따라 장단점이 있겠죠</a:t>
            </a:r>
            <a:r>
              <a:rPr lang="en-US" altLang="ko-KR" dirty="0"/>
              <a:t>?</a:t>
            </a:r>
            <a:r>
              <a:rPr lang="ko-KR" altLang="en-US" dirty="0"/>
              <a:t> 네</a:t>
            </a:r>
            <a:r>
              <a:rPr lang="en-US" altLang="ko-KR" dirty="0"/>
              <a:t>,</a:t>
            </a:r>
            <a:r>
              <a:rPr lang="ko-KR" altLang="en-US" dirty="0"/>
              <a:t> 그렇습니다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597E-7A4A-4404-A3F1-03C817E1A1E6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41143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이거는 추천시스템에서 또 다른 분류로 나뉠 수 있는 </a:t>
            </a:r>
            <a:r>
              <a:rPr lang="en-US" altLang="ko-KR" dirty="0"/>
              <a:t>content-based</a:t>
            </a:r>
            <a:r>
              <a:rPr lang="ko-KR" altLang="en-US" dirty="0"/>
              <a:t> </a:t>
            </a:r>
            <a:r>
              <a:rPr lang="en-US" altLang="ko-KR" dirty="0"/>
              <a:t>filtering</a:t>
            </a:r>
            <a:r>
              <a:rPr lang="ko-KR" altLang="en-US" dirty="0"/>
              <a:t>인데요</a:t>
            </a:r>
            <a:r>
              <a:rPr lang="en-US" altLang="ko-KR" dirty="0"/>
              <a:t>.</a:t>
            </a:r>
            <a:r>
              <a:rPr lang="ko-KR" altLang="en-US" dirty="0"/>
              <a:t> 이것은 </a:t>
            </a:r>
            <a:r>
              <a:rPr lang="en-US" altLang="ko-KR" dirty="0"/>
              <a:t>item</a:t>
            </a:r>
            <a:r>
              <a:rPr lang="ko-KR" altLang="en-US" dirty="0"/>
              <a:t>을 설명하는 </a:t>
            </a:r>
            <a:r>
              <a:rPr lang="en-US" altLang="ko-KR" dirty="0"/>
              <a:t>feature</a:t>
            </a:r>
            <a:r>
              <a:rPr lang="ko-KR" altLang="en-US" dirty="0"/>
              <a:t>들을 가지고 </a:t>
            </a:r>
            <a:r>
              <a:rPr lang="en-US" altLang="ko-KR" dirty="0"/>
              <a:t>item</a:t>
            </a:r>
            <a:r>
              <a:rPr lang="ko-KR" altLang="en-US" dirty="0"/>
              <a:t>을 벡터로 표현하고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user</a:t>
            </a:r>
            <a:r>
              <a:rPr lang="ko-KR" altLang="en-US" dirty="0"/>
              <a:t>가 이 </a:t>
            </a:r>
            <a:r>
              <a:rPr lang="en-US" altLang="ko-KR" dirty="0"/>
              <a:t>feature</a:t>
            </a:r>
            <a:r>
              <a:rPr lang="ko-KR" altLang="en-US" dirty="0"/>
              <a:t>들에 대해 내린 선호도를 기반으로 추천하는 것입니다</a:t>
            </a:r>
            <a:r>
              <a:rPr lang="en-US" altLang="ko-KR" dirty="0"/>
              <a:t>.</a:t>
            </a:r>
            <a:r>
              <a:rPr lang="ko-KR" altLang="en-US" dirty="0"/>
              <a:t> 만약 음식이라고 하면</a:t>
            </a:r>
            <a:r>
              <a:rPr lang="en-US" altLang="ko-KR" dirty="0"/>
              <a:t>,</a:t>
            </a:r>
            <a:r>
              <a:rPr lang="ko-KR" altLang="en-US" dirty="0"/>
              <a:t> 양식</a:t>
            </a:r>
            <a:r>
              <a:rPr lang="en-US" altLang="ko-KR" dirty="0"/>
              <a:t>,</a:t>
            </a:r>
            <a:r>
              <a:rPr lang="ko-KR" altLang="en-US" dirty="0"/>
              <a:t> 중식</a:t>
            </a:r>
            <a:r>
              <a:rPr lang="en-US" altLang="ko-KR" dirty="0"/>
              <a:t>,</a:t>
            </a:r>
            <a:r>
              <a:rPr lang="ko-KR" altLang="en-US" dirty="0"/>
              <a:t> 그런 </a:t>
            </a:r>
            <a:r>
              <a:rPr lang="en-US" altLang="ko-KR" dirty="0"/>
              <a:t>feature</a:t>
            </a:r>
            <a:r>
              <a:rPr lang="ko-KR" altLang="en-US" dirty="0"/>
              <a:t>뿐만 아니라</a:t>
            </a:r>
            <a:r>
              <a:rPr lang="en-US" altLang="ko-KR" dirty="0"/>
              <a:t>,</a:t>
            </a:r>
            <a:r>
              <a:rPr lang="ko-KR" altLang="en-US" dirty="0"/>
              <a:t> 칼로리</a:t>
            </a:r>
            <a:r>
              <a:rPr lang="en-US" altLang="ko-KR" dirty="0"/>
              <a:t>,</a:t>
            </a:r>
            <a:r>
              <a:rPr lang="ko-KR" altLang="en-US" dirty="0"/>
              <a:t> 영양 같은 것도 각 음식도 </a:t>
            </a:r>
            <a:r>
              <a:rPr lang="en-US" altLang="ko-KR" dirty="0"/>
              <a:t>feature</a:t>
            </a:r>
            <a:r>
              <a:rPr lang="ko-KR" altLang="en-US" dirty="0" err="1"/>
              <a:t>를</a:t>
            </a:r>
            <a:r>
              <a:rPr lang="ko-KR" altLang="en-US" dirty="0"/>
              <a:t> 표시할 수 있을 것이고</a:t>
            </a:r>
            <a:r>
              <a:rPr lang="en-US" altLang="ko-KR" dirty="0"/>
              <a:t>,</a:t>
            </a:r>
            <a:r>
              <a:rPr lang="ko-KR" altLang="en-US" dirty="0"/>
              <a:t> 사용자도 난 칼로리 몇</a:t>
            </a:r>
            <a:r>
              <a:rPr lang="en-US" altLang="ko-KR" dirty="0"/>
              <a:t>,</a:t>
            </a:r>
            <a:r>
              <a:rPr lang="ko-KR" altLang="en-US" dirty="0"/>
              <a:t> 양식이 좋고 </a:t>
            </a:r>
            <a:r>
              <a:rPr lang="ko-KR" altLang="en-US" dirty="0" err="1"/>
              <a:t>그런것들을</a:t>
            </a:r>
            <a:r>
              <a:rPr lang="ko-KR" altLang="en-US" dirty="0"/>
              <a:t> 적어서 이를 </a:t>
            </a:r>
            <a:r>
              <a:rPr lang="en-US" altLang="ko-KR" dirty="0"/>
              <a:t>matrix multiplication</a:t>
            </a:r>
            <a:r>
              <a:rPr lang="ko-KR" altLang="en-US" dirty="0"/>
              <a:t>해서 </a:t>
            </a:r>
            <a:r>
              <a:rPr lang="en-US" altLang="ko-KR" dirty="0"/>
              <a:t>prediction</a:t>
            </a:r>
            <a:r>
              <a:rPr lang="ko-KR" altLang="en-US" dirty="0"/>
              <a:t> </a:t>
            </a:r>
            <a:r>
              <a:rPr lang="ko-KR" altLang="en-US" dirty="0" err="1"/>
              <a:t>하는거죠</a:t>
            </a:r>
            <a:r>
              <a:rPr lang="en-US" altLang="ko-KR" dirty="0"/>
              <a:t>.</a:t>
            </a:r>
            <a:r>
              <a:rPr lang="ko-KR" altLang="en-US" dirty="0"/>
              <a:t> 네 이론은 여기까지 하고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597E-7A4A-4404-A3F1-03C817E1A1E6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18612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자 그러면</a:t>
            </a:r>
            <a:r>
              <a:rPr lang="en-US" altLang="ko-KR" dirty="0"/>
              <a:t>,</a:t>
            </a:r>
            <a:r>
              <a:rPr lang="ko-KR" altLang="en-US" dirty="0"/>
              <a:t> 지금은 데이터 프레임이 흩뿌려져 있는 이런 상태이죠</a:t>
            </a:r>
            <a:r>
              <a:rPr lang="en-US" altLang="ko-KR" dirty="0"/>
              <a:t>? </a:t>
            </a:r>
            <a:r>
              <a:rPr lang="ko-KR" altLang="en-US" dirty="0"/>
              <a:t>이거를 </a:t>
            </a:r>
            <a:r>
              <a:rPr lang="ko-KR" altLang="en-US" dirty="0" err="1"/>
              <a:t>다음번에</a:t>
            </a:r>
            <a:r>
              <a:rPr lang="ko-KR" altLang="en-US" dirty="0"/>
              <a:t> </a:t>
            </a:r>
            <a:r>
              <a:rPr lang="en-US" altLang="ko-KR" dirty="0" err="1"/>
              <a:t>Rstudio</a:t>
            </a:r>
            <a:r>
              <a:rPr lang="ko-KR" altLang="en-US" dirty="0" err="1"/>
              <a:t>를</a:t>
            </a:r>
            <a:r>
              <a:rPr lang="ko-KR" altLang="en-US" dirty="0"/>
              <a:t> </a:t>
            </a:r>
            <a:r>
              <a:rPr lang="ko-KR" altLang="en-US" dirty="0" err="1"/>
              <a:t>갔다오면</a:t>
            </a:r>
            <a:r>
              <a:rPr lang="en-US" altLang="ko-KR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597E-7A4A-4404-A3F1-03C817E1A1E6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03501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네</a:t>
            </a:r>
            <a:r>
              <a:rPr lang="en-US" altLang="ko-KR" dirty="0"/>
              <a:t>,</a:t>
            </a:r>
            <a:r>
              <a:rPr lang="ko-KR" altLang="en-US" dirty="0"/>
              <a:t> 먼저 목차는 다음과 같습니다</a:t>
            </a:r>
            <a:r>
              <a:rPr lang="en-US" altLang="ko-KR" dirty="0"/>
              <a:t>.</a:t>
            </a:r>
            <a:r>
              <a:rPr lang="ko-KR" altLang="en-US" dirty="0"/>
              <a:t> 저희는 오늘 추천 시스템을 위한 </a:t>
            </a:r>
            <a:r>
              <a:rPr lang="en-US" altLang="ko-KR" dirty="0"/>
              <a:t>‘</a:t>
            </a:r>
            <a:r>
              <a:rPr lang="ko-KR" altLang="en-US" dirty="0"/>
              <a:t>데이터 수집</a:t>
            </a:r>
            <a:r>
              <a:rPr lang="en-US" altLang="ko-KR" dirty="0"/>
              <a:t>’</a:t>
            </a:r>
            <a:r>
              <a:rPr lang="ko-KR" altLang="en-US" dirty="0" err="1"/>
              <a:t>부터</a:t>
            </a:r>
            <a:r>
              <a:rPr lang="ko-KR" altLang="en-US" dirty="0"/>
              <a:t> 최종적으로 저희가 받고 싶은 </a:t>
            </a:r>
            <a:r>
              <a:rPr lang="en-US" altLang="ko-KR" dirty="0"/>
              <a:t>‘</a:t>
            </a:r>
            <a:r>
              <a:rPr lang="ko-KR" altLang="en-US" dirty="0"/>
              <a:t>추천을 받기까지</a:t>
            </a:r>
            <a:r>
              <a:rPr lang="en-US" altLang="ko-KR" dirty="0"/>
              <a:t>’</a:t>
            </a:r>
            <a:r>
              <a:rPr lang="ko-KR" altLang="en-US" dirty="0"/>
              <a:t> 그 전 과정을 함께 실습할 예정입니다</a:t>
            </a:r>
            <a:r>
              <a:rPr lang="en-US" altLang="ko-KR" dirty="0"/>
              <a:t>.</a:t>
            </a:r>
            <a:r>
              <a:rPr lang="ko-KR" altLang="en-US" dirty="0"/>
              <a:t> 중간에 흐름을 놓쳤다면 언제든지 코멘트주시고</a:t>
            </a:r>
            <a:r>
              <a:rPr lang="en-US" altLang="ko-KR" dirty="0"/>
              <a:t>,</a:t>
            </a:r>
            <a:r>
              <a:rPr lang="ko-KR" altLang="en-US" dirty="0"/>
              <a:t> 전체 과정에서 어느 부분을 진행하고 있는지 제가 다시 말씀 </a:t>
            </a:r>
            <a:r>
              <a:rPr lang="ko-KR" altLang="en-US" dirty="0" err="1"/>
              <a:t>드릴테니</a:t>
            </a:r>
            <a:r>
              <a:rPr lang="ko-KR" altLang="en-US" dirty="0"/>
              <a:t> 말씀을 주시면 됩니다</a:t>
            </a:r>
            <a:r>
              <a:rPr lang="en-US" altLang="ko-KR" dirty="0"/>
              <a:t>.</a:t>
            </a:r>
            <a:r>
              <a:rPr lang="ko-KR" altLang="en-US" dirty="0"/>
              <a:t> 그럼</a:t>
            </a:r>
            <a:r>
              <a:rPr lang="en-US" altLang="ko-KR" dirty="0"/>
              <a:t>,</a:t>
            </a:r>
            <a:r>
              <a:rPr lang="ko-KR" altLang="en-US" dirty="0"/>
              <a:t> 시작하겠습니다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597E-7A4A-4404-A3F1-03C817E1A1E6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77157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이렇게 되어 있을 겁니다</a:t>
            </a:r>
            <a:r>
              <a:rPr lang="en-US" altLang="ko-KR" dirty="0"/>
              <a:t>.</a:t>
            </a:r>
            <a:r>
              <a:rPr lang="ko-KR" altLang="en-US" dirty="0"/>
              <a:t> 다시 한번 설명합니다</a:t>
            </a:r>
            <a:r>
              <a:rPr lang="en-US" altLang="ko-KR" dirty="0"/>
              <a:t>.</a:t>
            </a:r>
            <a:r>
              <a:rPr lang="ko-KR" altLang="en-US" dirty="0"/>
              <a:t> 저희는 지금 추천시스템을 설계하고 있고</a:t>
            </a:r>
            <a:r>
              <a:rPr lang="en-US" altLang="ko-KR" dirty="0"/>
              <a:t>,</a:t>
            </a:r>
            <a:r>
              <a:rPr lang="ko-KR" altLang="en-US" dirty="0"/>
              <a:t> 그 중에서 데이터 </a:t>
            </a:r>
            <a:r>
              <a:rPr lang="ko-KR" altLang="en-US" dirty="0" err="1"/>
              <a:t>수집파트는</a:t>
            </a:r>
            <a:r>
              <a:rPr lang="ko-KR" altLang="en-US" dirty="0"/>
              <a:t> 생략했으며</a:t>
            </a:r>
            <a:r>
              <a:rPr lang="en-US" altLang="ko-KR" dirty="0"/>
              <a:t>,</a:t>
            </a:r>
            <a:r>
              <a:rPr lang="ko-KR" altLang="en-US" dirty="0"/>
              <a:t> 데이터의 형태는 유저당 한개의 파일이었기 때문에 </a:t>
            </a:r>
            <a:r>
              <a:rPr lang="ko-KR" altLang="en-US" dirty="0" err="1"/>
              <a:t>로드하는</a:t>
            </a:r>
            <a:r>
              <a:rPr lang="ko-KR" altLang="en-US" dirty="0"/>
              <a:t> 과정을 거쳤으며</a:t>
            </a:r>
            <a:r>
              <a:rPr lang="en-US" altLang="ko-KR" dirty="0"/>
              <a:t>,</a:t>
            </a:r>
            <a:r>
              <a:rPr lang="ko-KR" altLang="en-US" dirty="0"/>
              <a:t> 최종적으로 추천시스템에 들어갈 테이블로 만들 필요성이 있습니다</a:t>
            </a:r>
            <a:r>
              <a:rPr lang="en-US" altLang="ko-KR" dirty="0"/>
              <a:t>.</a:t>
            </a:r>
            <a:r>
              <a:rPr lang="ko-KR" altLang="en-US" dirty="0"/>
              <a:t> 그것이 앞서 봤던 </a:t>
            </a:r>
            <a:r>
              <a:rPr lang="en-US" altLang="ko-KR" dirty="0"/>
              <a:t>user-item</a:t>
            </a:r>
            <a:r>
              <a:rPr lang="ko-KR" altLang="en-US" dirty="0"/>
              <a:t>테이블이구요</a:t>
            </a:r>
            <a:r>
              <a:rPr lang="en-US" altLang="ko-KR" dirty="0"/>
              <a:t>.</a:t>
            </a:r>
            <a:r>
              <a:rPr lang="ko-KR" altLang="en-US" dirty="0"/>
              <a:t> 이것을 가지고 </a:t>
            </a:r>
            <a:r>
              <a:rPr lang="en-US" altLang="ko-KR" dirty="0"/>
              <a:t>User-based filtering</a:t>
            </a:r>
            <a:r>
              <a:rPr lang="ko-KR" altLang="en-US" dirty="0"/>
              <a:t>도 하고 </a:t>
            </a:r>
            <a:r>
              <a:rPr lang="en-US" altLang="ko-KR" dirty="0"/>
              <a:t>item-based filtering</a:t>
            </a:r>
            <a:r>
              <a:rPr lang="ko-KR" altLang="en-US" dirty="0"/>
              <a:t>도 하고 해볼 겁니다</a:t>
            </a:r>
            <a:r>
              <a:rPr lang="en-US" altLang="ko-KR" dirty="0"/>
              <a:t>.</a:t>
            </a:r>
            <a:r>
              <a:rPr lang="ko-KR" altLang="en-US" dirty="0"/>
              <a:t> 자 그러면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597E-7A4A-4404-A3F1-03C817E1A1E6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365618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바로 </a:t>
            </a:r>
            <a:r>
              <a:rPr lang="en-US" altLang="ko-KR" dirty="0" err="1"/>
              <a:t>Rstudio</a:t>
            </a:r>
            <a:r>
              <a:rPr lang="ko-KR" altLang="en-US" dirty="0"/>
              <a:t>로 이동해서 작업해봅시다</a:t>
            </a:r>
            <a:r>
              <a:rPr lang="en-US" altLang="ko-KR" dirty="0"/>
              <a:t>. A</a:t>
            </a:r>
            <a:r>
              <a:rPr lang="ko-KR" altLang="en-US" dirty="0"/>
              <a:t>에는 있고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B</a:t>
            </a:r>
            <a:r>
              <a:rPr lang="ko-KR" altLang="en-US" dirty="0"/>
              <a:t>에는 없어도 일단 </a:t>
            </a:r>
            <a:r>
              <a:rPr lang="en-US" altLang="ko-KR" dirty="0"/>
              <a:t>NA</a:t>
            </a:r>
            <a:r>
              <a:rPr lang="ko-KR" altLang="en-US" dirty="0"/>
              <a:t>로 해서 그 행을 살려 놓겠다는 의미입니다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597E-7A4A-4404-A3F1-03C817E1A1E6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721299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자 다들 되셨다면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user-item</a:t>
            </a:r>
            <a:r>
              <a:rPr lang="ko-KR" altLang="en-US" dirty="0"/>
              <a:t> 테이블을 확인할 수 있어야 합니다</a:t>
            </a:r>
            <a:r>
              <a:rPr lang="en-US" altLang="ko-KR" dirty="0"/>
              <a:t>.</a:t>
            </a:r>
            <a:r>
              <a:rPr lang="ko-KR" altLang="en-US" dirty="0"/>
              <a:t> 확인되나요</a:t>
            </a:r>
            <a:r>
              <a:rPr lang="en-US" altLang="ko-KR" dirty="0"/>
              <a:t>?</a:t>
            </a:r>
            <a:r>
              <a:rPr lang="ko-KR" altLang="en-US" dirty="0"/>
              <a:t> 자 지금 정말 많이 왔습니다</a:t>
            </a:r>
            <a:r>
              <a:rPr lang="en-US" altLang="ko-KR" dirty="0"/>
              <a:t>.</a:t>
            </a:r>
            <a:r>
              <a:rPr lang="ko-KR" altLang="en-US" dirty="0"/>
              <a:t> 아무리 데이터 많아도 </a:t>
            </a:r>
            <a:r>
              <a:rPr lang="ko-KR" altLang="en-US" dirty="0" err="1"/>
              <a:t>로드할</a:t>
            </a:r>
            <a:r>
              <a:rPr lang="ko-KR" altLang="en-US" dirty="0"/>
              <a:t> 수 </a:t>
            </a:r>
            <a:r>
              <a:rPr lang="ko-KR" altLang="en-US" dirty="0" err="1"/>
              <a:t>있었구요</a:t>
            </a:r>
            <a:r>
              <a:rPr lang="en-US" altLang="ko-KR" dirty="0"/>
              <a:t>.</a:t>
            </a:r>
            <a:r>
              <a:rPr lang="ko-KR" altLang="en-US" dirty="0"/>
              <a:t> 모델 포맷에 맞게 테이블도 고쳤습니다</a:t>
            </a:r>
            <a:r>
              <a:rPr lang="en-US" altLang="ko-KR" dirty="0"/>
              <a:t>.</a:t>
            </a:r>
            <a:r>
              <a:rPr lang="ko-KR" altLang="en-US" dirty="0"/>
              <a:t> 자 그렇다면</a:t>
            </a:r>
            <a:r>
              <a:rPr lang="en-US" altLang="ko-KR" dirty="0"/>
              <a:t>,</a:t>
            </a:r>
            <a:r>
              <a:rPr lang="ko-KR" altLang="en-US" dirty="0"/>
              <a:t> 추천시스템과 </a:t>
            </a:r>
            <a:r>
              <a:rPr lang="ko-KR" altLang="en-US" dirty="0" err="1"/>
              <a:t>조금더</a:t>
            </a:r>
            <a:r>
              <a:rPr lang="ko-KR" altLang="en-US" dirty="0"/>
              <a:t> 가까워지기 위해서 내부를 조금씩 들여다 봅시다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597E-7A4A-4404-A3F1-03C817E1A1E6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868703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자 이건 </a:t>
            </a:r>
            <a:r>
              <a:rPr lang="en-US" altLang="ko-KR" dirty="0" err="1"/>
              <a:t>userbased</a:t>
            </a:r>
            <a:r>
              <a:rPr lang="en-US" altLang="ko-KR" dirty="0"/>
              <a:t> filtering</a:t>
            </a:r>
            <a:r>
              <a:rPr lang="ko-KR" altLang="en-US" dirty="0"/>
              <a:t>이죠</a:t>
            </a:r>
            <a:r>
              <a:rPr lang="en-US" altLang="ko-KR" dirty="0"/>
              <a:t>?</a:t>
            </a:r>
            <a:r>
              <a:rPr lang="ko-KR" altLang="en-US" dirty="0"/>
              <a:t> 지금은 </a:t>
            </a:r>
            <a:r>
              <a:rPr lang="en-US" altLang="ko-KR" dirty="0"/>
              <a:t>user-based filtering</a:t>
            </a:r>
            <a:r>
              <a:rPr lang="ko-KR" altLang="en-US" dirty="0"/>
              <a:t>을 기준으로 설명을 드릴게요</a:t>
            </a:r>
            <a:r>
              <a:rPr lang="en-US" altLang="ko-KR" dirty="0"/>
              <a:t>. user based</a:t>
            </a:r>
            <a:r>
              <a:rPr lang="ko-KR" altLang="en-US" dirty="0"/>
              <a:t>는 여기 </a:t>
            </a:r>
            <a:r>
              <a:rPr lang="en-US" altLang="ko-KR" dirty="0"/>
              <a:t>user</a:t>
            </a:r>
            <a:r>
              <a:rPr lang="ko-KR" altLang="en-US" dirty="0"/>
              <a:t>들과의 </a:t>
            </a:r>
            <a:r>
              <a:rPr lang="ko-KR" altLang="en-US" dirty="0" err="1"/>
              <a:t>유사도를</a:t>
            </a:r>
            <a:r>
              <a:rPr lang="ko-KR" altLang="en-US" dirty="0"/>
              <a:t> 구해서 자신과 비슷한 사람들의 </a:t>
            </a:r>
            <a:r>
              <a:rPr lang="en-US" altLang="ko-KR" dirty="0"/>
              <a:t>rating</a:t>
            </a:r>
            <a:r>
              <a:rPr lang="ko-KR" altLang="en-US" dirty="0"/>
              <a:t>점수를 기준으로 추천하는 겁니다</a:t>
            </a:r>
            <a:r>
              <a:rPr lang="en-US" altLang="ko-KR" dirty="0"/>
              <a:t>.</a:t>
            </a:r>
            <a:r>
              <a:rPr lang="ko-KR" altLang="en-US" dirty="0"/>
              <a:t>  여기서 계속해서 </a:t>
            </a:r>
            <a:r>
              <a:rPr lang="ko-KR" altLang="en-US" dirty="0" err="1"/>
              <a:t>유사도라는</a:t>
            </a:r>
            <a:r>
              <a:rPr lang="ko-KR" altLang="en-US" dirty="0"/>
              <a:t> 말을 들었는데</a:t>
            </a:r>
            <a:r>
              <a:rPr lang="en-US" altLang="ko-KR" dirty="0"/>
              <a:t>,</a:t>
            </a:r>
            <a:r>
              <a:rPr lang="ko-KR" altLang="en-US" dirty="0"/>
              <a:t> 이 </a:t>
            </a:r>
            <a:r>
              <a:rPr lang="ko-KR" altLang="en-US" dirty="0" err="1"/>
              <a:t>유사도는</a:t>
            </a:r>
            <a:r>
              <a:rPr lang="ko-KR" altLang="en-US" dirty="0"/>
              <a:t> 어떻게 구하는 것일까요</a:t>
            </a:r>
            <a:r>
              <a:rPr lang="en-US" altLang="ko-KR" dirty="0"/>
              <a:t>?</a:t>
            </a:r>
            <a:r>
              <a:rPr lang="ko-KR" altLang="en-US" dirty="0"/>
              <a:t> 여기 </a:t>
            </a:r>
            <a:r>
              <a:rPr lang="en-US" altLang="ko-KR" dirty="0"/>
              <a:t>a</a:t>
            </a:r>
            <a:r>
              <a:rPr lang="ko-KR" altLang="en-US" dirty="0"/>
              <a:t>라는 유저와 비슷한 </a:t>
            </a:r>
            <a:r>
              <a:rPr lang="en-US" altLang="ko-KR" dirty="0"/>
              <a:t>Top3</a:t>
            </a:r>
            <a:r>
              <a:rPr lang="ko-KR" altLang="en-US" dirty="0"/>
              <a:t> 사용자를 </a:t>
            </a:r>
            <a:r>
              <a:rPr lang="ko-KR" altLang="en-US" dirty="0" err="1"/>
              <a:t>찾아야되는데</a:t>
            </a:r>
            <a:r>
              <a:rPr lang="en-US" altLang="ko-KR" dirty="0"/>
              <a:t>,</a:t>
            </a:r>
            <a:r>
              <a:rPr lang="ko-KR" altLang="en-US" dirty="0"/>
              <a:t> 이를 어떻게 찾냐는 것에 대한 문제입니다</a:t>
            </a:r>
            <a:r>
              <a:rPr lang="en-US" altLang="ko-KR" dirty="0"/>
              <a:t>.</a:t>
            </a:r>
            <a:r>
              <a:rPr lang="ko-KR" altLang="en-US" dirty="0"/>
              <a:t> 이 유사도 개념을 살펴보면서 할 것이 바로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597E-7A4A-4404-A3F1-03C817E1A1E6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070542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네</a:t>
            </a:r>
            <a:r>
              <a:rPr lang="en-US" altLang="ko-KR" dirty="0"/>
              <a:t>!</a:t>
            </a:r>
            <a:r>
              <a:rPr lang="ko-KR" altLang="en-US" dirty="0"/>
              <a:t> </a:t>
            </a:r>
            <a:r>
              <a:rPr lang="ko-KR" altLang="en-US" dirty="0" err="1"/>
              <a:t>클러스터링입니다</a:t>
            </a:r>
            <a:r>
              <a:rPr lang="en-US" altLang="ko-KR" dirty="0"/>
              <a:t>.</a:t>
            </a:r>
            <a:r>
              <a:rPr lang="ko-KR" altLang="en-US" dirty="0"/>
              <a:t> 자 그럼 추천시스템은 잠깐만 내려두고</a:t>
            </a:r>
            <a:r>
              <a:rPr lang="en-US" altLang="ko-KR" dirty="0"/>
              <a:t>,</a:t>
            </a:r>
            <a:r>
              <a:rPr lang="ko-KR" altLang="en-US" dirty="0"/>
              <a:t> 더 깊은 이해를 위해 </a:t>
            </a:r>
            <a:r>
              <a:rPr lang="ko-KR" altLang="en-US" dirty="0" err="1"/>
              <a:t>클러스터링</a:t>
            </a:r>
            <a:r>
              <a:rPr lang="ko-KR" altLang="en-US" dirty="0"/>
              <a:t> 내용으로 넘어가겠습니다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597E-7A4A-4404-A3F1-03C817E1A1E6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637872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바로 시작합니다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597E-7A4A-4404-A3F1-03C817E1A1E6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446684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클러스터링에 대해서 잠깐 복습하고 실습을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이어나가겠습니다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클러스터링은 </a:t>
            </a:r>
            <a:r>
              <a:rPr lang="en" altLang="ko-Kore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label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없는 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unsupervised learning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에서 사용되는데요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" altLang="ko-Kore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x1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대한 </a:t>
            </a:r>
            <a:r>
              <a:rPr lang="en" altLang="ko-Kore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x2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값을 예측하는 것이 아니라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" altLang="ko-Kore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x1, x2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라는 이 포인트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입력 변수들 사이의 관계를 모델링 하는 것입니다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조금더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이론적으로 말씀을 드리면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클러스터링은 어떻게 </a:t>
            </a:r>
            <a:r>
              <a:rPr lang="en" altLang="ko-Kore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집단과 </a:t>
            </a:r>
            <a:r>
              <a:rPr lang="en" altLang="ko-Kore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집단으로 나눌까 하는 것인지에 대한 이야기이고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클러스터링의 목표는 </a:t>
            </a:r>
          </a:p>
          <a:p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(1)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집단들 사이에서의 산포도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분산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최대화</a:t>
            </a:r>
          </a:p>
          <a:p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(2)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집단 내의 각 데이터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사이에어싀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산포도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분산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최소화 </a:t>
            </a:r>
          </a:p>
          <a:p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하는 것입니다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말이 어렵죠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</a:t>
            </a:r>
          </a:p>
          <a:p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다시말하면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여기는 좁게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여기는 멀게 해야한다는 것입니다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597E-7A4A-4404-A3F1-03C817E1A1E6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917931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그러면 어떨 때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클러스터링을 사용하는 것일까요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가장 쉽게 떠올릴 수 있는 곳이 바로 고객 </a:t>
            </a:r>
            <a:r>
              <a:rPr lang="en" altLang="ko-Kore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segmentation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통한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마켓팅이라고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할 수 있을 것 같습니다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이는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비슷한 유형의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고객들끼리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묶어서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마켓팅에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활용하는 것인데요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사는 지역이 어디고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성별이 무엇이며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어떤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상품군을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선호하는지에 대한 것 뿐만 아니라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어떤 경로를 통해서 구매까지 이루어지는지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고객이 어떤 혜택을 받을 때 어떤 반응을 하는지를 통해 고객들을 구분하는 것입니다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다양한 고객 층을 그룹화하여 가장 적절한 요구사항과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니즈를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충족시켜서 구매까지 이루어지게 하는 것이죠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하지만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</a:t>
            </a:r>
            <a:r>
              <a:rPr lang="en" altLang="ko-Kore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segmentation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은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마켓터가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정한 기준에 따라 분류하는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비통계적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방식입니다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597E-7A4A-4404-A3F1-03C817E1A1E6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658069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반면 클러스터링은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누구를 어떻게 그룹화할 것인지를 사전에 정의하고 그룹화하는 것이 아니라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통계학적 계산으로 그룹화합니다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단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그렇게 그룹이 나눠진 그룹들이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classification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에서의 분류는 아닙니다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다시 말하면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각 그룹에 대한 정의는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클러스터링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기법이 해주는 것이 아니라는 것이죠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597E-7A4A-4404-A3F1-03C817E1A1E6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183357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참고로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" altLang="ko-Kore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classification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과 헷갈릴 수도 있는데요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클러스터링으로 </a:t>
            </a:r>
            <a:r>
              <a:rPr lang="en" altLang="ko-Kore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classification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하는 것은 권장되지는 않는 방법입니다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물론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" altLang="ko-Kore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label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없다면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이것으로 분류를 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차적으로 해볼 수는 있겠죠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하지만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데이터는 </a:t>
            </a:r>
            <a:r>
              <a:rPr lang="en" altLang="ko-Kore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일거야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" altLang="ko-Kore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일거야를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논하는 문제로는 적합하지 않습니다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무엇이든지 장단점이 있고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적절한 용도에 맞게 잘 선택해서 사용해야합니다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네 개념은 여기까지 하고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코드로 넘어가기 전에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한 가지만 더 보고 넘어갑시다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597E-7A4A-4404-A3F1-03C817E1A1E6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26015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네 들어가기에 앞서</a:t>
            </a:r>
            <a:r>
              <a:rPr lang="en-US" altLang="ko-KR" dirty="0"/>
              <a:t>,</a:t>
            </a:r>
            <a:r>
              <a:rPr lang="ko-KR" altLang="en-US" dirty="0"/>
              <a:t> 해당 링크에서 데이터를 받고 진행하도록 하겠습니다</a:t>
            </a:r>
            <a:r>
              <a:rPr lang="en-US" altLang="ko-KR" dirty="0"/>
              <a:t>.</a:t>
            </a:r>
            <a:r>
              <a:rPr lang="ko-KR" altLang="en-US" dirty="0"/>
              <a:t> 이미 </a:t>
            </a:r>
            <a:r>
              <a:rPr lang="ko-KR" altLang="en-US" dirty="0" err="1"/>
              <a:t>첫쨋날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둘쨋날</a:t>
            </a:r>
            <a:r>
              <a:rPr lang="ko-KR" altLang="en-US" dirty="0"/>
              <a:t> 하면서 다 </a:t>
            </a:r>
            <a:r>
              <a:rPr lang="ko-KR" altLang="en-US" dirty="0" err="1"/>
              <a:t>다운받아두셨을</a:t>
            </a:r>
            <a:r>
              <a:rPr lang="ko-KR" altLang="en-US" dirty="0"/>
              <a:t> 수도 있지만</a:t>
            </a:r>
            <a:r>
              <a:rPr lang="en-US" altLang="ko-KR" dirty="0"/>
              <a:t>,</a:t>
            </a:r>
            <a:r>
              <a:rPr lang="ko-KR" altLang="en-US" dirty="0"/>
              <a:t> 아직 받지 않으신 분들은 이게 시간이 조금 걸리기 때문에 잠깐 시간을 가지도록 할게요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597E-7A4A-4404-A3F1-03C817E1A1E6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042727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자 이렇게 데이터를 </a:t>
            </a:r>
            <a:r>
              <a:rPr lang="en-US" altLang="ko-KR" dirty="0"/>
              <a:t>2</a:t>
            </a:r>
            <a:r>
              <a:rPr lang="ko-KR" altLang="en-US" dirty="0"/>
              <a:t>차원으로 표현할 수 있다고 가정 해봅시다</a:t>
            </a:r>
            <a:r>
              <a:rPr lang="en-US" altLang="ko-KR" dirty="0"/>
              <a:t>.</a:t>
            </a:r>
            <a:r>
              <a:rPr lang="ko-KR" altLang="en-US" dirty="0"/>
              <a:t> 그러면 그림에 보이는 이 포인트들의 상관관계를 어떻게 측정할 수 있을까요</a:t>
            </a:r>
            <a:r>
              <a:rPr lang="en-US" altLang="ko-KR" dirty="0"/>
              <a:t>?</a:t>
            </a:r>
            <a:r>
              <a:rPr lang="ko-KR" altLang="en-US" dirty="0"/>
              <a:t> 왜냐하면 저희는 지금 이 포인트들끼리의 상관도를 가지고 비슷한 것들끼리 묶어야 하니까요</a:t>
            </a:r>
            <a:r>
              <a:rPr lang="en-US" altLang="ko-KR" dirty="0"/>
              <a:t>.</a:t>
            </a:r>
            <a:r>
              <a:rPr lang="ko-KR" altLang="en-US" dirty="0"/>
              <a:t> 자</a:t>
            </a:r>
            <a:r>
              <a:rPr lang="en-US" altLang="ko-KR" dirty="0"/>
              <a:t>!</a:t>
            </a:r>
            <a:r>
              <a:rPr lang="ko-KR" altLang="en-US" dirty="0"/>
              <a:t> 다시</a:t>
            </a:r>
            <a:r>
              <a:rPr lang="en-US" altLang="ko-KR" dirty="0"/>
              <a:t>!</a:t>
            </a:r>
            <a:r>
              <a:rPr lang="ko-KR" altLang="en-US" dirty="0"/>
              <a:t> 지금 어디서부터 </a:t>
            </a:r>
            <a:r>
              <a:rPr lang="ko-KR" altLang="en-US" dirty="0" err="1"/>
              <a:t>올라왔냐면</a:t>
            </a:r>
            <a:r>
              <a:rPr lang="en-US" altLang="ko-KR" dirty="0"/>
              <a:t>,</a:t>
            </a:r>
            <a:r>
              <a:rPr lang="ko-KR" altLang="en-US" dirty="0"/>
              <a:t> 추천시스템에 쓰이는 알고리즘에서 보니까 유저들끼리의 유사도</a:t>
            </a:r>
            <a:r>
              <a:rPr lang="en-US" altLang="ko-KR" dirty="0"/>
              <a:t>,</a:t>
            </a:r>
            <a:r>
              <a:rPr lang="ko-KR" altLang="en-US" dirty="0"/>
              <a:t> 또는 아이템끼리의 </a:t>
            </a:r>
            <a:r>
              <a:rPr lang="ko-KR" altLang="en-US" dirty="0" err="1"/>
              <a:t>유사도를</a:t>
            </a:r>
            <a:r>
              <a:rPr lang="ko-KR" altLang="en-US" dirty="0"/>
              <a:t> 구해서 그걸 가지고 추천을 하려고 해요</a:t>
            </a:r>
            <a:r>
              <a:rPr lang="en-US" altLang="ko-KR" dirty="0"/>
              <a:t>.</a:t>
            </a:r>
            <a:r>
              <a:rPr lang="ko-KR" altLang="en-US" dirty="0"/>
              <a:t> 그러면 각각 유저나 아이템들 </a:t>
            </a:r>
            <a:r>
              <a:rPr lang="ko-KR" altLang="en-US" dirty="0" err="1"/>
              <a:t>끼리의</a:t>
            </a:r>
            <a:r>
              <a:rPr lang="ko-KR" altLang="en-US" dirty="0"/>
              <a:t> 상관도를 알아야 하잖아요</a:t>
            </a:r>
            <a:r>
              <a:rPr lang="en-US" altLang="ko-KR" dirty="0"/>
              <a:t>.</a:t>
            </a:r>
            <a:r>
              <a:rPr lang="ko-KR" altLang="en-US" dirty="0"/>
              <a:t> 클러스터링도 똑같아요</a:t>
            </a:r>
            <a:r>
              <a:rPr lang="en-US" altLang="ko-KR" dirty="0"/>
              <a:t>.</a:t>
            </a:r>
            <a:r>
              <a:rPr lang="ko-KR" altLang="en-US" dirty="0"/>
              <a:t> 이렇게 흩뿌려져 있는 포인터들을 비슷한 것끼리 묶어야 하잖아요</a:t>
            </a:r>
            <a:r>
              <a:rPr lang="en-US" altLang="ko-KR" dirty="0"/>
              <a:t>.</a:t>
            </a:r>
            <a:r>
              <a:rPr lang="ko-KR" altLang="en-US" dirty="0"/>
              <a:t> 예를 </a:t>
            </a:r>
            <a:r>
              <a:rPr lang="ko-KR" altLang="en-US" dirty="0" err="1"/>
              <a:t>들어볼게요</a:t>
            </a:r>
            <a:r>
              <a:rPr lang="en-US" altLang="ko-KR" dirty="0"/>
              <a:t>.</a:t>
            </a:r>
            <a:r>
              <a:rPr lang="ko-KR" altLang="en-US" dirty="0"/>
              <a:t> 군집을 </a:t>
            </a:r>
            <a:r>
              <a:rPr lang="en-US" altLang="ko-KR" dirty="0"/>
              <a:t>3</a:t>
            </a:r>
            <a:r>
              <a:rPr lang="ko-KR" altLang="en-US" dirty="0"/>
              <a:t>개로 나눈다고 가정하면</a:t>
            </a:r>
            <a:r>
              <a:rPr lang="en-US" altLang="ko-KR" dirty="0"/>
              <a:t>,</a:t>
            </a:r>
            <a:r>
              <a:rPr lang="ko-KR" altLang="en-US" dirty="0"/>
              <a:t> 그래도 나름대로 여기가 이렇게 </a:t>
            </a:r>
            <a:r>
              <a:rPr lang="ko-KR" altLang="en-US" dirty="0" err="1"/>
              <a:t>모여있으니까</a:t>
            </a:r>
            <a:r>
              <a:rPr lang="ko-KR" altLang="en-US" dirty="0"/>
              <a:t> 여기 </a:t>
            </a:r>
            <a:r>
              <a:rPr lang="en-US" altLang="ko-KR" dirty="0"/>
              <a:t>3</a:t>
            </a:r>
            <a:r>
              <a:rPr lang="ko-KR" altLang="en-US" dirty="0"/>
              <a:t>개 포인트를 기준으로 나눠지면 좋겠죠</a:t>
            </a:r>
            <a:r>
              <a:rPr lang="en-US" altLang="ko-KR" dirty="0"/>
              <a:t>?</a:t>
            </a:r>
            <a:r>
              <a:rPr lang="ko-KR" altLang="en-US" dirty="0"/>
              <a:t> 그러면 가장 먼저 거리를 떠올릴 수 있겠죠</a:t>
            </a:r>
            <a:r>
              <a:rPr lang="en-US" altLang="ko-KR" dirty="0"/>
              <a:t>.</a:t>
            </a:r>
            <a:r>
              <a:rPr lang="ko-KR" altLang="en-US" dirty="0"/>
              <a:t> 그래서 찍은 점을 기준으로 가까운 것들을 그룹으로 묶는 거에요</a:t>
            </a:r>
            <a:r>
              <a:rPr lang="en-US" altLang="ko-KR" dirty="0"/>
              <a:t>.</a:t>
            </a:r>
            <a:r>
              <a:rPr lang="ko-KR" altLang="en-US" dirty="0"/>
              <a:t> 자 이렇게 비슷한 것들끼리 묶는 </a:t>
            </a:r>
            <a:r>
              <a:rPr lang="ko-KR" altLang="en-US" dirty="0" err="1"/>
              <a:t>기준이되는</a:t>
            </a:r>
            <a:r>
              <a:rPr lang="ko-KR" altLang="en-US" dirty="0"/>
              <a:t> 측정 방법은 크게 맨해튼 거리나 </a:t>
            </a:r>
            <a:r>
              <a:rPr lang="ko-KR" altLang="en-US" dirty="0" err="1"/>
              <a:t>유클리디안</a:t>
            </a:r>
            <a:r>
              <a:rPr lang="ko-KR" altLang="en-US" dirty="0"/>
              <a:t> 거리와 같은 </a:t>
            </a:r>
            <a:r>
              <a:rPr lang="ko-KR" altLang="en-US" dirty="0" err="1"/>
              <a:t>비유사성</a:t>
            </a:r>
            <a:r>
              <a:rPr lang="ko-KR" altLang="en-US" dirty="0"/>
              <a:t> 측정방법도 </a:t>
            </a:r>
            <a:r>
              <a:rPr lang="ko-KR" altLang="en-US" dirty="0" err="1"/>
              <a:t>있구요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ko-KR" altLang="en-US" dirty="0" err="1"/>
              <a:t>피어슨</a:t>
            </a:r>
            <a:r>
              <a:rPr lang="ko-KR" altLang="en-US" dirty="0"/>
              <a:t> </a:t>
            </a:r>
            <a:r>
              <a:rPr lang="ko-KR" altLang="en-US" dirty="0" err="1"/>
              <a:t>상관계수나</a:t>
            </a:r>
            <a:r>
              <a:rPr lang="ko-KR" altLang="en-US" dirty="0"/>
              <a:t> 코사인 </a:t>
            </a:r>
            <a:r>
              <a:rPr lang="ko-KR" altLang="en-US" dirty="0" err="1"/>
              <a:t>유사도와</a:t>
            </a:r>
            <a:r>
              <a:rPr lang="ko-KR" altLang="en-US" dirty="0"/>
              <a:t> 같은 유사성 측정방법이 있는 겁니다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597E-7A4A-4404-A3F1-03C817E1A1E6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94427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기본적으로 알고 잇는 거리 개념은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유클리디안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디스턴스입니다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유클리디안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디스턴스는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점과 점 사이의 가장 짧은 거리를 계산하는 거리 측정 방식입니다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반면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맨해튼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디스턴스는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각 축에 대해 수직으로만 이동해서 계산하는 거리 측정 방식입니다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외우거나 할 필요는 전혀 없습니다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계속 갈게요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익숙한 것은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유클리디안이지만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내비게이션에는 맨해튼 거리를 사용하겠죠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상황에 따라 사용하는 겁니다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597E-7A4A-4404-A3F1-03C817E1A1E6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911333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다음으로는 </a:t>
            </a:r>
            <a:r>
              <a:rPr lang="en-US" altLang="ko-KR" dirty="0" err="1"/>
              <a:t>pearson</a:t>
            </a:r>
            <a:r>
              <a:rPr lang="ko-KR" altLang="en-US" dirty="0"/>
              <a:t> </a:t>
            </a:r>
            <a:r>
              <a:rPr lang="en-US" altLang="ko-KR" dirty="0"/>
              <a:t>correlation</a:t>
            </a:r>
            <a:r>
              <a:rPr lang="ko-KR" altLang="en-US" dirty="0"/>
              <a:t>과 </a:t>
            </a:r>
            <a:r>
              <a:rPr lang="en-US" altLang="ko-KR" dirty="0" err="1"/>
              <a:t>consine</a:t>
            </a:r>
            <a:r>
              <a:rPr lang="en-US" altLang="ko-KR" dirty="0"/>
              <a:t> similarity</a:t>
            </a:r>
            <a:r>
              <a:rPr lang="ko-KR" altLang="en-US" dirty="0"/>
              <a:t>입니다</a:t>
            </a:r>
            <a:r>
              <a:rPr lang="en-US" altLang="ko-KR" dirty="0"/>
              <a:t>. </a:t>
            </a:r>
            <a:r>
              <a:rPr lang="ko-KR" altLang="en-US" dirty="0" err="1"/>
              <a:t>피어슨은</a:t>
            </a:r>
            <a:r>
              <a:rPr lang="ko-KR" altLang="en-US" dirty="0"/>
              <a:t> 너무나 유명하죠</a:t>
            </a:r>
            <a:r>
              <a:rPr lang="en-US" altLang="ko-KR" dirty="0"/>
              <a:t>.</a:t>
            </a:r>
            <a:r>
              <a:rPr lang="ko-KR" altLang="en-US" dirty="0"/>
              <a:t> 둘 사이의 관계를 </a:t>
            </a:r>
            <a:r>
              <a:rPr lang="en-US" altLang="ko-KR" dirty="0"/>
              <a:t>-1</a:t>
            </a:r>
            <a:r>
              <a:rPr lang="ko-KR" altLang="en-US" dirty="0"/>
              <a:t>과 </a:t>
            </a:r>
            <a:r>
              <a:rPr lang="en-US" altLang="ko-KR" dirty="0"/>
              <a:t>1</a:t>
            </a:r>
            <a:r>
              <a:rPr lang="ko-KR" altLang="en-US" dirty="0"/>
              <a:t>사이로 나타내며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+1</a:t>
            </a:r>
            <a:r>
              <a:rPr lang="ko-KR" altLang="en-US" dirty="0"/>
              <a:t>은 양의 상관관계를 </a:t>
            </a:r>
            <a:r>
              <a:rPr lang="en-US" altLang="ko-KR" dirty="0"/>
              <a:t>-1</a:t>
            </a:r>
            <a:r>
              <a:rPr lang="ko-KR" altLang="en-US" dirty="0"/>
              <a:t>은 음의 상관관계를 나타내는 </a:t>
            </a:r>
            <a:r>
              <a:rPr lang="ko-KR" altLang="en-US" dirty="0" err="1"/>
              <a:t>것이구요</a:t>
            </a:r>
            <a:r>
              <a:rPr lang="en-US" altLang="ko-KR" dirty="0"/>
              <a:t>.</a:t>
            </a:r>
            <a:r>
              <a:rPr lang="ko-KR" altLang="en-US" dirty="0"/>
              <a:t> 코사인은 두 벡터를 </a:t>
            </a:r>
            <a:r>
              <a:rPr lang="ko-KR" altLang="en-US" dirty="0" err="1"/>
              <a:t>좌표상에</a:t>
            </a:r>
            <a:r>
              <a:rPr lang="ko-KR" altLang="en-US" dirty="0"/>
              <a:t> </a:t>
            </a:r>
            <a:r>
              <a:rPr lang="ko-KR" altLang="en-US" dirty="0" err="1"/>
              <a:t>올려뒀을</a:t>
            </a:r>
            <a:r>
              <a:rPr lang="ko-KR" altLang="en-US" dirty="0"/>
              <a:t> 때의 방향을 가지고 측정하는 거죠</a:t>
            </a:r>
            <a:r>
              <a:rPr lang="en-US" altLang="ko-KR" dirty="0"/>
              <a:t>.</a:t>
            </a:r>
            <a:r>
              <a:rPr lang="ko-KR" altLang="en-US" dirty="0"/>
              <a:t> 보통 어제 배웠던 텍스트 </a:t>
            </a:r>
            <a:r>
              <a:rPr lang="ko-KR" altLang="en-US" dirty="0" err="1"/>
              <a:t>마이닝에서</a:t>
            </a:r>
            <a:r>
              <a:rPr lang="ko-KR" altLang="en-US" dirty="0"/>
              <a:t> 많이 사용됩니다</a:t>
            </a:r>
            <a:r>
              <a:rPr lang="en-US" altLang="ko-KR" dirty="0"/>
              <a:t>.</a:t>
            </a:r>
            <a:r>
              <a:rPr lang="ko-KR" altLang="en-US" dirty="0"/>
              <a:t> 왜냐하면</a:t>
            </a:r>
            <a:r>
              <a:rPr lang="en-US" altLang="ko-KR" dirty="0"/>
              <a:t>,</a:t>
            </a:r>
            <a:r>
              <a:rPr lang="ko-KR" altLang="en-US" dirty="0"/>
              <a:t> 가령</a:t>
            </a:r>
            <a:r>
              <a:rPr lang="en-US" altLang="ko-KR" dirty="0"/>
              <a:t>,</a:t>
            </a:r>
            <a:r>
              <a:rPr lang="ko-KR" altLang="en-US" dirty="0"/>
              <a:t> 문서 검색을 한다고 하면</a:t>
            </a:r>
            <a:r>
              <a:rPr lang="en-US" altLang="ko-KR" dirty="0"/>
              <a:t>,</a:t>
            </a:r>
            <a:r>
              <a:rPr lang="ko-KR" altLang="en-US" dirty="0"/>
              <a:t> 문서를 나타내는 단어는 엄청 </a:t>
            </a:r>
            <a:r>
              <a:rPr lang="ko-KR" altLang="en-US" dirty="0" err="1"/>
              <a:t>많을텐데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cosine similarity</a:t>
            </a:r>
            <a:r>
              <a:rPr lang="ko-KR" altLang="en-US" dirty="0"/>
              <a:t>는 그런 다차원 공간에서 유리하기 때문에</a:t>
            </a:r>
            <a:r>
              <a:rPr lang="en-US" altLang="ko-KR" dirty="0"/>
              <a:t>,</a:t>
            </a:r>
            <a:r>
              <a:rPr lang="ko-KR" altLang="en-US" dirty="0"/>
              <a:t> 문서들끼리의 </a:t>
            </a:r>
            <a:r>
              <a:rPr lang="ko-KR" altLang="en-US" dirty="0" err="1"/>
              <a:t>유사도를</a:t>
            </a:r>
            <a:r>
              <a:rPr lang="ko-KR" altLang="en-US" dirty="0"/>
              <a:t> 측정할 필요가 있을 때 유리하겠죠</a:t>
            </a:r>
            <a:r>
              <a:rPr lang="en-US" altLang="ko-KR" dirty="0"/>
              <a:t>?</a:t>
            </a:r>
            <a:r>
              <a:rPr lang="ko-KR" altLang="en-US" dirty="0"/>
              <a:t> 네</a:t>
            </a:r>
            <a:r>
              <a:rPr lang="en-US" altLang="ko-KR" dirty="0"/>
              <a:t>!</a:t>
            </a:r>
            <a:r>
              <a:rPr lang="ko-KR" altLang="en-US" dirty="0"/>
              <a:t> 이제 실습은 </a:t>
            </a:r>
            <a:r>
              <a:rPr lang="ko-KR" altLang="en-US" dirty="0" err="1"/>
              <a:t>유클리디안</a:t>
            </a:r>
            <a:r>
              <a:rPr lang="ko-KR" altLang="en-US" dirty="0"/>
              <a:t> </a:t>
            </a:r>
            <a:r>
              <a:rPr lang="ko-KR" altLang="en-US" dirty="0" err="1"/>
              <a:t>디스턴스와</a:t>
            </a:r>
            <a:r>
              <a:rPr lang="ko-KR" altLang="en-US" dirty="0"/>
              <a:t> </a:t>
            </a:r>
            <a:r>
              <a:rPr lang="ko-KR" altLang="en-US" dirty="0" err="1"/>
              <a:t>피어슨</a:t>
            </a:r>
            <a:r>
              <a:rPr lang="ko-KR" altLang="en-US" dirty="0"/>
              <a:t> </a:t>
            </a:r>
            <a:r>
              <a:rPr lang="en-US" altLang="ko-KR" dirty="0"/>
              <a:t>correlation</a:t>
            </a:r>
            <a:r>
              <a:rPr lang="ko-KR" altLang="en-US" dirty="0"/>
              <a:t>만 </a:t>
            </a:r>
            <a:r>
              <a:rPr lang="ko-KR" altLang="en-US" dirty="0" err="1"/>
              <a:t>해보구요</a:t>
            </a:r>
            <a:r>
              <a:rPr lang="en-US" altLang="ko-KR" dirty="0"/>
              <a:t>.</a:t>
            </a:r>
            <a:r>
              <a:rPr lang="ko-KR" altLang="en-US" dirty="0"/>
              <a:t> 빠르게 </a:t>
            </a:r>
            <a:r>
              <a:rPr lang="en-US" altLang="ko-KR" dirty="0"/>
              <a:t>clustering </a:t>
            </a:r>
            <a:r>
              <a:rPr lang="ko-KR" altLang="en-US" dirty="0"/>
              <a:t>알고리즘으로 넘어갑시다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597E-7A4A-4404-A3F1-03C817E1A1E6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376231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597E-7A4A-4404-A3F1-03C817E1A1E6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455235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네 지금까지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조금 더 높은 이해를 위해 거리 및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유사도에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대한 정의가 어떻게 되는지 확인했는데요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이번에는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클러스터링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실습을 하려고 하는데요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클러스터링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종류를 교수님께서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설명해주셨던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것을 기반으로 잠깐만 다시 복습을 하고 실습해보겠습니다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자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먼저 클러스터링은 </a:t>
            </a:r>
            <a:r>
              <a:rPr lang="en" altLang="ko-Kore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hierarchical clustering (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계층적 분석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과 </a:t>
            </a:r>
            <a:r>
              <a:rPr lang="en" altLang="ko-Kore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partitional clustering(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분할적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분석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으로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나뉩니다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" altLang="ko-Kore-KR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kmeans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와 </a:t>
            </a:r>
            <a:r>
              <a:rPr lang="en" altLang="ko-Kore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hierarchical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가장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유명하구요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최근에는 </a:t>
            </a:r>
            <a:r>
              <a:rPr lang="en" altLang="ko-Kore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DBSCAN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도 강조되어지고 있습니다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endParaRPr lang="en-US" altLang="ko-KR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" altLang="ko-Kore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hierarchical :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나무 구조의 계층 구조를 만들어가는 방법</a:t>
            </a:r>
          </a:p>
          <a:p>
            <a:r>
              <a:rPr lang="en" altLang="ko-Kore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k-means :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데이터를 사용자가 지정한 </a:t>
            </a:r>
            <a:r>
              <a:rPr lang="en" altLang="ko-Kore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개의 그룹으로 나눔</a:t>
            </a:r>
          </a:p>
          <a:p>
            <a:r>
              <a:rPr lang="en" altLang="ko-Kore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DBSCAN : k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지정하지 않고도 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epsilon neighbor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와 </a:t>
            </a:r>
            <a:r>
              <a:rPr lang="en-US" altLang="ko-KR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minpoint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가지고 밀도를 기반으로 그룹화하는 방법</a:t>
            </a:r>
            <a:endParaRPr lang="en-US" altLang="ko-KR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ko-KR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실제로 실습은 모두 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library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가지고 진행할 것이기 때문에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개념만 다시 한번 더 잡고 바로 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function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사용해보러 가겠습니다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597E-7A4A-4404-A3F1-03C817E1A1E6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537797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네 </a:t>
            </a:r>
            <a:r>
              <a:rPr lang="en-US" altLang="ko-KR" dirty="0" err="1"/>
              <a:t>kmeans</a:t>
            </a:r>
            <a:r>
              <a:rPr lang="ko-KR" altLang="en-US" dirty="0"/>
              <a:t>는 처음에 </a:t>
            </a:r>
            <a:r>
              <a:rPr lang="ko-KR" altLang="en-US" dirty="0" err="1"/>
              <a:t>랜덤하게</a:t>
            </a:r>
            <a:r>
              <a:rPr lang="ko-KR" altLang="en-US" dirty="0"/>
              <a:t> </a:t>
            </a:r>
            <a:r>
              <a:rPr lang="en-US" altLang="ko-KR" dirty="0"/>
              <a:t>seed point</a:t>
            </a:r>
            <a:r>
              <a:rPr lang="ko-KR" altLang="en-US" dirty="0" err="1"/>
              <a:t>를</a:t>
            </a:r>
            <a:r>
              <a:rPr lang="ko-KR" altLang="en-US" dirty="0"/>
              <a:t> 잡고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seed point</a:t>
            </a:r>
            <a:r>
              <a:rPr lang="ko-KR" altLang="en-US" dirty="0" err="1"/>
              <a:t>를</a:t>
            </a:r>
            <a:r>
              <a:rPr lang="ko-KR" altLang="en-US" dirty="0"/>
              <a:t> 기준으로 다른 데이터 포인터 간의 거리를 계산합니다</a:t>
            </a:r>
            <a:r>
              <a:rPr lang="en-US" altLang="ko-KR" dirty="0"/>
              <a:t>.</a:t>
            </a:r>
            <a:r>
              <a:rPr lang="ko-KR" altLang="en-US" dirty="0"/>
              <a:t> 그리고 거리를 최소화하는</a:t>
            </a:r>
            <a:r>
              <a:rPr lang="en-US" altLang="ko-KR" dirty="0"/>
              <a:t>,</a:t>
            </a:r>
            <a:r>
              <a:rPr lang="ko-KR" altLang="en-US" dirty="0"/>
              <a:t> 새로운 </a:t>
            </a:r>
            <a:r>
              <a:rPr lang="en-US" altLang="ko-KR" dirty="0"/>
              <a:t>point</a:t>
            </a:r>
            <a:r>
              <a:rPr lang="ko-KR" altLang="en-US" dirty="0"/>
              <a:t>로 이동하는데</a:t>
            </a:r>
            <a:r>
              <a:rPr lang="en-US" altLang="ko-KR" dirty="0"/>
              <a:t>,</a:t>
            </a:r>
            <a:r>
              <a:rPr lang="ko-KR" altLang="en-US" dirty="0"/>
              <a:t> 이 때의 거리를 최소화 한다는 말은 보통 해당 군집의 평균이나</a:t>
            </a:r>
            <a:r>
              <a:rPr lang="en-US" altLang="ko-KR" dirty="0"/>
              <a:t>,</a:t>
            </a:r>
            <a:r>
              <a:rPr lang="ko-KR" altLang="en-US" dirty="0"/>
              <a:t> 중앙값으로 이동한다는 겁니다</a:t>
            </a:r>
            <a:r>
              <a:rPr lang="en-US" altLang="ko-KR" dirty="0"/>
              <a:t>.</a:t>
            </a:r>
            <a:r>
              <a:rPr lang="ko-KR" altLang="en-US" dirty="0"/>
              <a:t> 그리고 다시 </a:t>
            </a:r>
            <a:r>
              <a:rPr lang="ko-KR" altLang="en-US" dirty="0" err="1"/>
              <a:t>펼쳐져있는</a:t>
            </a:r>
            <a:r>
              <a:rPr lang="ko-KR" altLang="en-US" dirty="0"/>
              <a:t> 데이터 포인터 간의 거리를 </a:t>
            </a:r>
            <a:r>
              <a:rPr lang="ko-KR" altLang="en-US" dirty="0" err="1"/>
              <a:t>계산하구요</a:t>
            </a:r>
            <a:r>
              <a:rPr lang="en-US" altLang="ko-KR" dirty="0"/>
              <a:t>.</a:t>
            </a:r>
            <a:r>
              <a:rPr lang="ko-KR" altLang="en-US" dirty="0"/>
              <a:t> 또 </a:t>
            </a:r>
            <a:r>
              <a:rPr lang="en-US" altLang="ko-KR" dirty="0"/>
              <a:t>center point</a:t>
            </a:r>
            <a:r>
              <a:rPr lang="ko-KR" altLang="en-US" dirty="0" err="1"/>
              <a:t>를</a:t>
            </a:r>
            <a:r>
              <a:rPr lang="ko-KR" altLang="en-US" dirty="0"/>
              <a:t> 이동하고 </a:t>
            </a:r>
            <a:r>
              <a:rPr lang="en-US" altLang="ko-KR" dirty="0"/>
              <a:t>center point</a:t>
            </a:r>
            <a:r>
              <a:rPr lang="ko-KR" altLang="en-US" dirty="0"/>
              <a:t>의 변환이 없을 때까지 이를 반복합니다</a:t>
            </a:r>
            <a:r>
              <a:rPr lang="en-US" altLang="ko-KR" dirty="0"/>
              <a:t>.</a:t>
            </a:r>
            <a:r>
              <a:rPr lang="ko-KR" altLang="en-US" dirty="0"/>
              <a:t> 그림으로 한번 볼게요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597E-7A4A-4404-A3F1-03C817E1A1E6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437395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597E-7A4A-4404-A3F1-03C817E1A1E6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68959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네 그래서 저희는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597E-7A4A-4404-A3F1-03C817E1A1E6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669437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이렇게 </a:t>
            </a:r>
            <a:r>
              <a:rPr lang="en-US" altLang="ko-KR" dirty="0"/>
              <a:t>R</a:t>
            </a:r>
            <a:r>
              <a:rPr lang="ko-KR" altLang="en-US" dirty="0"/>
              <a:t>에서 제공해주는 라이브러리들을 사용해서 실습을 해보겠습니다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597E-7A4A-4404-A3F1-03C817E1A1E6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424251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그런데 나머지 클러스터링도 개념을 한꺼번에 보고 같이 </a:t>
            </a:r>
            <a:r>
              <a:rPr lang="ko-KR" altLang="en-US" dirty="0" err="1"/>
              <a:t>실습할게요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597E-7A4A-4404-A3F1-03C817E1A1E6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99955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네 추천 시스템 파트 실습을 준비하면서 어떤 주제를 선택할지 많이 고민했습니다</a:t>
            </a:r>
            <a:r>
              <a:rPr lang="en-US" altLang="ko-KR" dirty="0"/>
              <a:t>.</a:t>
            </a:r>
            <a:r>
              <a:rPr lang="ko-KR" altLang="en-US" dirty="0"/>
              <a:t> 우선 데이터가 있는 케이스들부터 확인했습니다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ko-KR" altLang="en-US" dirty="0" err="1"/>
              <a:t>캐글의</a:t>
            </a:r>
            <a:r>
              <a:rPr lang="ko-KR" altLang="en-US" dirty="0"/>
              <a:t> 영화 추천과 </a:t>
            </a:r>
            <a:r>
              <a:rPr lang="en-US" altLang="ko-KR" dirty="0"/>
              <a:t>R</a:t>
            </a:r>
            <a:r>
              <a:rPr lang="ko-KR" altLang="en-US" dirty="0"/>
              <a:t>패키지의 농담 추천은 데이터는 제공되어 있지만</a:t>
            </a:r>
            <a:r>
              <a:rPr lang="en-US" altLang="ko-KR" dirty="0"/>
              <a:t>,</a:t>
            </a:r>
            <a:r>
              <a:rPr lang="ko-KR" altLang="en-US" dirty="0"/>
              <a:t> 그 데이터는 영어권 </a:t>
            </a:r>
            <a:r>
              <a:rPr lang="en-US" altLang="ko-KR" dirty="0"/>
              <a:t>movie</a:t>
            </a:r>
            <a:r>
              <a:rPr lang="ko-KR" altLang="en-US" dirty="0"/>
              <a:t>들와 농담들이었기 때문에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와닿지</a:t>
            </a:r>
            <a:r>
              <a:rPr lang="ko-KR" altLang="en-US" dirty="0"/>
              <a:t> 않을 것 같았습니다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597E-7A4A-4404-A3F1-03C817E1A1E6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904242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그러면 다음은 </a:t>
            </a:r>
            <a:r>
              <a:rPr lang="en-US" altLang="ko-KR" dirty="0"/>
              <a:t>hie </a:t>
            </a:r>
            <a:r>
              <a:rPr lang="en-US" altLang="ko-KR" dirty="0" err="1"/>
              <a:t>rarchical</a:t>
            </a:r>
            <a:r>
              <a:rPr lang="en-US" altLang="ko-KR" dirty="0"/>
              <a:t> clustering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  <a:r>
              <a:rPr lang="ko-KR" altLang="en-US" dirty="0"/>
              <a:t> 계층적 분석이라고 하는데</a:t>
            </a:r>
            <a:r>
              <a:rPr lang="en-US" altLang="ko-KR" dirty="0"/>
              <a:t>,</a:t>
            </a:r>
            <a:r>
              <a:rPr lang="ko-KR" altLang="en-US" dirty="0"/>
              <a:t> 개체들을 가까운 집단부터 순차적으로 묶어 나가는 방식입니다</a:t>
            </a:r>
            <a:r>
              <a:rPr lang="en-US" altLang="ko-KR" dirty="0"/>
              <a:t>.</a:t>
            </a:r>
            <a:r>
              <a:rPr lang="ko-KR" altLang="en-US" dirty="0"/>
              <a:t> 얘는 </a:t>
            </a:r>
            <a:r>
              <a:rPr lang="ko-KR" altLang="en-US" dirty="0" err="1"/>
              <a:t>디시즌</a:t>
            </a:r>
            <a:r>
              <a:rPr lang="ko-KR" altLang="en-US" dirty="0"/>
              <a:t> 트리처럼 이렇게 시각화를 할 수 있는데요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en-US" altLang="ko-KR" dirty="0" err="1"/>
              <a:t>dendogram</a:t>
            </a:r>
            <a:r>
              <a:rPr lang="ko-KR" altLang="en-US" dirty="0"/>
              <a:t>이라고 하는데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 err="1"/>
              <a:t>dendogram</a:t>
            </a:r>
            <a:r>
              <a:rPr lang="ko-KR" altLang="en-US" dirty="0" err="1"/>
              <a:t>으로</a:t>
            </a:r>
            <a:r>
              <a:rPr lang="ko-KR" altLang="en-US" dirty="0"/>
              <a:t> </a:t>
            </a:r>
            <a:r>
              <a:rPr lang="ko-KR" altLang="en-US" dirty="0" err="1"/>
              <a:t>클러스터링</a:t>
            </a:r>
            <a:r>
              <a:rPr lang="ko-KR" altLang="en-US" dirty="0"/>
              <a:t> 결과를 시각화할 수 있습니다</a:t>
            </a:r>
            <a:r>
              <a:rPr lang="en-US" altLang="ko-KR" dirty="0"/>
              <a:t>.</a:t>
            </a:r>
            <a:r>
              <a:rPr lang="ko-KR" altLang="en-US" dirty="0"/>
              <a:t> 그리고 </a:t>
            </a:r>
            <a:r>
              <a:rPr lang="en-US" altLang="ko-KR" dirty="0" err="1"/>
              <a:t>kmeans</a:t>
            </a:r>
            <a:r>
              <a:rPr lang="ko-KR" altLang="en-US" dirty="0" err="1"/>
              <a:t>처럼</a:t>
            </a:r>
            <a:r>
              <a:rPr lang="ko-KR" altLang="en-US" dirty="0"/>
              <a:t> 사전에 군집의 개수를 정하지 않아도 수행이 가능합니다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ko-KR" altLang="en-US" dirty="0" err="1"/>
              <a:t>이걸보면</a:t>
            </a:r>
            <a:r>
              <a:rPr lang="en-US" altLang="ko-KR" dirty="0"/>
              <a:t>,</a:t>
            </a:r>
            <a:r>
              <a:rPr lang="ko-KR" altLang="en-US" dirty="0"/>
              <a:t> 요기 작게는 이렇게 나눌 수 있고</a:t>
            </a:r>
            <a:r>
              <a:rPr lang="en-US" altLang="ko-KR" dirty="0"/>
              <a:t>,</a:t>
            </a:r>
            <a:r>
              <a:rPr lang="ko-KR" altLang="en-US" dirty="0"/>
              <a:t> 크게 보면 이렇게 두개 아니면</a:t>
            </a:r>
            <a:r>
              <a:rPr lang="en-US" altLang="ko-KR" dirty="0"/>
              <a:t>,</a:t>
            </a:r>
            <a:r>
              <a:rPr lang="ko-KR" altLang="en-US" dirty="0"/>
              <a:t> 더 분류를 해서 이렇게 </a:t>
            </a:r>
            <a:r>
              <a:rPr lang="en-US" altLang="ko-KR" dirty="0"/>
              <a:t>4</a:t>
            </a:r>
            <a:r>
              <a:rPr lang="ko-KR" altLang="en-US" dirty="0"/>
              <a:t>개로도 볼 수 </a:t>
            </a:r>
            <a:r>
              <a:rPr lang="ko-KR" altLang="en-US" dirty="0" err="1"/>
              <a:t>있구요</a:t>
            </a:r>
            <a:r>
              <a:rPr lang="en-US" altLang="ko-KR" dirty="0"/>
              <a:t>.</a:t>
            </a:r>
            <a:r>
              <a:rPr lang="ko-KR" altLang="en-US" dirty="0"/>
              <a:t> 이렇게 다양한 계층으로 </a:t>
            </a:r>
            <a:r>
              <a:rPr lang="ko-KR" altLang="en-US" dirty="0" err="1"/>
              <a:t>군집화된</a:t>
            </a:r>
            <a:r>
              <a:rPr lang="ko-KR" altLang="en-US" dirty="0"/>
              <a:t> 결과를 볼 수 있다는 것이 장점입니다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597E-7A4A-4404-A3F1-03C817E1A1E6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511423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자</a:t>
            </a:r>
            <a:r>
              <a:rPr lang="en-US" altLang="ko-KR" dirty="0"/>
              <a:t>!</a:t>
            </a:r>
            <a:r>
              <a:rPr lang="ko-KR" altLang="en-US" dirty="0"/>
              <a:t> </a:t>
            </a:r>
            <a:r>
              <a:rPr lang="en-US" altLang="ko-KR" dirty="0"/>
              <a:t>hierarchical clustering</a:t>
            </a:r>
            <a:r>
              <a:rPr lang="ko-KR" altLang="en-US" dirty="0"/>
              <a:t>도 되게 직관적으로 이해하기 쉬운 알고리즘인데요</a:t>
            </a:r>
            <a:r>
              <a:rPr lang="en-US" altLang="ko-KR" dirty="0"/>
              <a:t>.</a:t>
            </a:r>
            <a:r>
              <a:rPr lang="ko-KR" altLang="en-US" dirty="0"/>
              <a:t> 데이터에 대해서 유사도 행렬을 만듭니다</a:t>
            </a:r>
            <a:r>
              <a:rPr lang="en-US" altLang="ko-KR" dirty="0"/>
              <a:t>.</a:t>
            </a:r>
            <a:r>
              <a:rPr lang="ko-KR" altLang="en-US" dirty="0"/>
              <a:t> 자 지금 같은 경우에는 데이터가 </a:t>
            </a:r>
            <a:r>
              <a:rPr lang="en-US" altLang="ko-KR" dirty="0"/>
              <a:t>4</a:t>
            </a:r>
            <a:r>
              <a:rPr lang="ko-KR" altLang="en-US" dirty="0"/>
              <a:t>개 있는 거죠</a:t>
            </a:r>
            <a:r>
              <a:rPr lang="en-US" altLang="ko-KR" dirty="0"/>
              <a:t>.</a:t>
            </a:r>
            <a:r>
              <a:rPr lang="ko-KR" altLang="en-US" dirty="0"/>
              <a:t> 데이터와 데이터의 거리를 구합니다</a:t>
            </a:r>
            <a:r>
              <a:rPr lang="en-US" altLang="ko-KR" dirty="0"/>
              <a:t>.</a:t>
            </a:r>
            <a:r>
              <a:rPr lang="ko-KR" altLang="en-US" dirty="0"/>
              <a:t> 여기 대각선은 당연히 </a:t>
            </a:r>
            <a:r>
              <a:rPr lang="en-US" altLang="ko-KR" dirty="0"/>
              <a:t>0</a:t>
            </a:r>
            <a:r>
              <a:rPr lang="ko-KR" altLang="en-US" dirty="0"/>
              <a:t>이겠죠</a:t>
            </a:r>
            <a:r>
              <a:rPr lang="en-US" altLang="ko-KR" dirty="0"/>
              <a:t>.</a:t>
            </a:r>
            <a:r>
              <a:rPr lang="ko-KR" altLang="en-US" dirty="0"/>
              <a:t> 그리고 여기는 이렇게 대칭으로 똑같을 테니까 여기만 남겨둔 거에요</a:t>
            </a:r>
            <a:r>
              <a:rPr lang="en-US" altLang="ko-KR" dirty="0"/>
              <a:t>.</a:t>
            </a:r>
            <a:r>
              <a:rPr lang="ko-KR" altLang="en-US" dirty="0"/>
              <a:t> 처음에 가장 </a:t>
            </a:r>
            <a:r>
              <a:rPr lang="ko-KR" altLang="en-US" dirty="0" err="1"/>
              <a:t>가까운게</a:t>
            </a:r>
            <a:r>
              <a:rPr lang="ko-KR" altLang="en-US" dirty="0"/>
              <a:t> 어느 건가요</a:t>
            </a:r>
            <a:r>
              <a:rPr lang="en-US" altLang="ko-KR" dirty="0"/>
              <a:t>?</a:t>
            </a:r>
            <a:r>
              <a:rPr lang="ko-KR" altLang="en-US" dirty="0"/>
              <a:t> </a:t>
            </a:r>
            <a:r>
              <a:rPr lang="en-US" altLang="ko-KR" dirty="0"/>
              <a:t>A</a:t>
            </a:r>
            <a:r>
              <a:rPr lang="ko-KR" altLang="en-US" dirty="0"/>
              <a:t>와 </a:t>
            </a:r>
            <a:r>
              <a:rPr lang="en-US" altLang="ko-KR" dirty="0"/>
              <a:t>D</a:t>
            </a:r>
            <a:r>
              <a:rPr lang="ko-KR" altLang="en-US" dirty="0"/>
              <a:t>죠</a:t>
            </a:r>
            <a:r>
              <a:rPr lang="en-US" altLang="ko-KR" dirty="0"/>
              <a:t>?</a:t>
            </a:r>
            <a:r>
              <a:rPr lang="ko-KR" altLang="en-US" dirty="0"/>
              <a:t> 그러면 </a:t>
            </a:r>
            <a:r>
              <a:rPr lang="en-US" altLang="ko-KR" dirty="0"/>
              <a:t>A</a:t>
            </a:r>
            <a:r>
              <a:rPr lang="ko-KR" altLang="en-US" dirty="0"/>
              <a:t>와 </a:t>
            </a:r>
            <a:r>
              <a:rPr lang="en-US" altLang="ko-KR" dirty="0"/>
              <a:t>D</a:t>
            </a:r>
            <a:r>
              <a:rPr lang="ko-KR" altLang="en-US" dirty="0"/>
              <a:t>는 맨 처음 묶여 </a:t>
            </a:r>
            <a:r>
              <a:rPr lang="ko-KR" altLang="en-US" dirty="0" err="1"/>
              <a:t>잇어야</a:t>
            </a:r>
            <a:r>
              <a:rPr lang="ko-KR" altLang="en-US" dirty="0"/>
              <a:t> 돼</a:t>
            </a:r>
            <a:r>
              <a:rPr lang="en-US" altLang="ko-KR" dirty="0"/>
              <a:t>.</a:t>
            </a:r>
            <a:r>
              <a:rPr lang="ko-KR" altLang="en-US" dirty="0"/>
              <a:t> 그리고 유사도 행렬을 업데이트 합니다</a:t>
            </a:r>
            <a:r>
              <a:rPr lang="en-US" altLang="ko-KR" dirty="0"/>
              <a:t>.</a:t>
            </a:r>
            <a:r>
              <a:rPr lang="ko-KR" altLang="en-US" dirty="0"/>
              <a:t> 그러면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AD</a:t>
            </a:r>
            <a:r>
              <a:rPr lang="ko-KR" altLang="en-US" dirty="0"/>
              <a:t>와 </a:t>
            </a:r>
            <a:r>
              <a:rPr lang="en-US" altLang="ko-KR" dirty="0"/>
              <a:t>B, C</a:t>
            </a:r>
            <a:r>
              <a:rPr lang="ko-KR" altLang="en-US" dirty="0" err="1"/>
              <a:t>와의</a:t>
            </a:r>
            <a:r>
              <a:rPr lang="ko-KR" altLang="en-US" dirty="0"/>
              <a:t> 거리를 구합니다</a:t>
            </a:r>
            <a:r>
              <a:rPr lang="en-US" altLang="ko-KR" dirty="0"/>
              <a:t>.</a:t>
            </a:r>
            <a:r>
              <a:rPr lang="ko-KR" altLang="en-US" dirty="0"/>
              <a:t> 그랬을 때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AD</a:t>
            </a:r>
            <a:r>
              <a:rPr lang="ko-KR" altLang="en-US" dirty="0"/>
              <a:t>와 가장 가까운 것은 </a:t>
            </a:r>
            <a:r>
              <a:rPr lang="en-US" altLang="ko-KR" dirty="0"/>
              <a:t>C</a:t>
            </a:r>
            <a:r>
              <a:rPr lang="ko-KR" altLang="en-US" dirty="0"/>
              <a:t>구요</a:t>
            </a:r>
            <a:r>
              <a:rPr lang="en-US" altLang="ko-KR" dirty="0"/>
              <a:t>.</a:t>
            </a:r>
            <a:r>
              <a:rPr lang="ko-KR" altLang="en-US" dirty="0"/>
              <a:t> 다음 클러스터로 묶습니다</a:t>
            </a:r>
            <a:r>
              <a:rPr lang="en-US" altLang="ko-KR" dirty="0"/>
              <a:t>.</a:t>
            </a:r>
            <a:r>
              <a:rPr lang="ko-KR" altLang="en-US" dirty="0"/>
              <a:t> 마지막으로 </a:t>
            </a:r>
            <a:r>
              <a:rPr lang="en-US" altLang="ko-KR" dirty="0"/>
              <a:t>ADC</a:t>
            </a:r>
            <a:r>
              <a:rPr lang="ko-KR" altLang="en-US" dirty="0"/>
              <a:t>와 </a:t>
            </a:r>
            <a:r>
              <a:rPr lang="en-US" altLang="ko-KR" dirty="0"/>
              <a:t>B</a:t>
            </a:r>
            <a:r>
              <a:rPr lang="ko-KR" altLang="en-US" dirty="0" err="1"/>
              <a:t>와의</a:t>
            </a:r>
            <a:r>
              <a:rPr lang="ko-KR" altLang="en-US" dirty="0"/>
              <a:t> 거리를 구하고 마지막 클러스터로 만듭니다</a:t>
            </a:r>
            <a:r>
              <a:rPr lang="en-US" altLang="ko-KR" dirty="0"/>
              <a:t>.</a:t>
            </a:r>
            <a:r>
              <a:rPr lang="ko-KR" altLang="en-US" dirty="0"/>
              <a:t> 아래로 가고</a:t>
            </a:r>
            <a:r>
              <a:rPr lang="en-US" altLang="ko-KR" dirty="0"/>
              <a:t>,</a:t>
            </a:r>
            <a:r>
              <a:rPr lang="ko-KR" altLang="en-US" dirty="0"/>
              <a:t> 해석할 때는 위에서 합니다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597E-7A4A-4404-A3F1-03C817E1A1E6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077574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클러스터링</a:t>
            </a:r>
            <a:r>
              <a:rPr lang="ko-KR" altLang="en-US" dirty="0"/>
              <a:t> 간에 거리를 그러면 어떻게 구하는가</a:t>
            </a:r>
            <a:r>
              <a:rPr lang="en-US" altLang="ko-KR" dirty="0"/>
              <a:t>?</a:t>
            </a:r>
            <a:r>
              <a:rPr lang="ko-KR" altLang="en-US" dirty="0"/>
              <a:t> 하는 방법도 여러가지가 있습니다</a:t>
            </a:r>
            <a:r>
              <a:rPr lang="en-US" altLang="ko-KR" dirty="0"/>
              <a:t>.</a:t>
            </a:r>
            <a:r>
              <a:rPr lang="ko-KR" altLang="en-US" dirty="0"/>
              <a:t> 군집에 할당된 데이터의 거리 중에 상대방과 이루는 데이터의 </a:t>
            </a:r>
            <a:r>
              <a:rPr lang="ko-KR" altLang="en-US" dirty="0" err="1"/>
              <a:t>최소점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최대점</a:t>
            </a:r>
            <a:r>
              <a:rPr lang="en-US" altLang="ko-KR" dirty="0"/>
              <a:t>,</a:t>
            </a:r>
            <a:r>
              <a:rPr lang="ko-KR" altLang="en-US" dirty="0"/>
              <a:t> 아니면 평균을 가지고 거리를 구하는 방법들이 있습니다</a:t>
            </a:r>
            <a:r>
              <a:rPr lang="en-US" altLang="ko-KR" dirty="0"/>
              <a:t>.</a:t>
            </a:r>
            <a:r>
              <a:rPr lang="ko-KR" altLang="en-US" dirty="0"/>
              <a:t> 저희는 실습 때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Ward’s distance</a:t>
            </a:r>
            <a:r>
              <a:rPr lang="ko-KR" altLang="en-US" dirty="0" err="1"/>
              <a:t>를</a:t>
            </a:r>
            <a:r>
              <a:rPr lang="ko-KR" altLang="en-US" dirty="0"/>
              <a:t> 가지고 </a:t>
            </a:r>
            <a:r>
              <a:rPr lang="ko-KR" altLang="en-US" dirty="0" err="1"/>
              <a:t>할텐데</a:t>
            </a:r>
            <a:r>
              <a:rPr lang="en-US" altLang="ko-KR" dirty="0"/>
              <a:t>,</a:t>
            </a:r>
            <a:r>
              <a:rPr lang="ko-KR" altLang="en-US" dirty="0"/>
              <a:t> 두개의 클러스터가 병합 되었을 때 증가되는 변동성의 양을 가지고 거리를 구하는 건데요</a:t>
            </a:r>
            <a:r>
              <a:rPr lang="en-US" altLang="ko-KR" dirty="0"/>
              <a:t>.</a:t>
            </a:r>
            <a:r>
              <a:rPr lang="ko-KR" altLang="en-US" dirty="0"/>
              <a:t> 일단 그런 것도 </a:t>
            </a:r>
            <a:r>
              <a:rPr lang="ko-KR" altLang="en-US" dirty="0" err="1"/>
              <a:t>있다를</a:t>
            </a:r>
            <a:r>
              <a:rPr lang="ko-KR" altLang="en-US" dirty="0"/>
              <a:t> 알고 가시면 </a:t>
            </a:r>
            <a:r>
              <a:rPr lang="ko-KR" altLang="en-US" dirty="0" err="1"/>
              <a:t>좋을거</a:t>
            </a:r>
            <a:r>
              <a:rPr lang="ko-KR" altLang="en-US" dirty="0"/>
              <a:t> 같습니다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597E-7A4A-4404-A3F1-03C817E1A1E6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093794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597E-7A4A-4404-A3F1-03C817E1A1E6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28716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마지막으로 </a:t>
            </a:r>
            <a:r>
              <a:rPr lang="en-US" altLang="ko-KR" dirty="0"/>
              <a:t>DBSCAN </a:t>
            </a:r>
            <a:r>
              <a:rPr lang="ko-KR" altLang="en-US" dirty="0"/>
              <a:t>클러스터링까지 보고 실습 가겠습니다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en-US" altLang="ko-KR" dirty="0" err="1"/>
              <a:t>kmeans</a:t>
            </a:r>
            <a:r>
              <a:rPr lang="ko-KR" altLang="en-US" dirty="0"/>
              <a:t>의 단점이 노이즈</a:t>
            </a:r>
            <a:r>
              <a:rPr lang="en-US" altLang="ko-KR" dirty="0"/>
              <a:t>(</a:t>
            </a:r>
            <a:r>
              <a:rPr lang="ko-KR" altLang="en-US" dirty="0" err="1"/>
              <a:t>아웃라이어</a:t>
            </a:r>
            <a:r>
              <a:rPr lang="en-US" altLang="ko-KR" dirty="0"/>
              <a:t>)</a:t>
            </a:r>
            <a:r>
              <a:rPr lang="ko-KR" altLang="en-US" dirty="0"/>
              <a:t>에 취약하고</a:t>
            </a:r>
            <a:r>
              <a:rPr lang="en-US" altLang="ko-KR" dirty="0"/>
              <a:t>,</a:t>
            </a:r>
            <a:r>
              <a:rPr lang="ko-KR" altLang="en-US" dirty="0"/>
              <a:t> 군집의 개수</a:t>
            </a:r>
            <a:r>
              <a:rPr lang="en-US" altLang="ko-KR" dirty="0"/>
              <a:t> k</a:t>
            </a:r>
            <a:r>
              <a:rPr lang="ko-KR" altLang="en-US" dirty="0"/>
              <a:t>설정에 대한 어려움이 있다는 것이었는데요</a:t>
            </a:r>
            <a:r>
              <a:rPr lang="en-US" altLang="ko-KR" dirty="0"/>
              <a:t>.</a:t>
            </a:r>
            <a:r>
              <a:rPr lang="ko-KR" altLang="en-US" dirty="0"/>
              <a:t> 물론 </a:t>
            </a:r>
            <a:r>
              <a:rPr lang="en-US" altLang="ko-KR" dirty="0" err="1"/>
              <a:t>kmeans</a:t>
            </a:r>
            <a:r>
              <a:rPr lang="ko-KR" altLang="en-US" dirty="0"/>
              <a:t>도 </a:t>
            </a:r>
            <a:r>
              <a:rPr lang="en-US" altLang="ko-KR" dirty="0" err="1"/>
              <a:t>kmedoid</a:t>
            </a:r>
            <a:r>
              <a:rPr lang="ko-KR" altLang="en-US" dirty="0"/>
              <a:t>로 노이즈를 어느정도 잡을 수는 있지만 </a:t>
            </a:r>
            <a:r>
              <a:rPr lang="ko-KR" altLang="en-US" dirty="0" err="1"/>
              <a:t>어쨋든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DBSCAN</a:t>
            </a:r>
            <a:r>
              <a:rPr lang="ko-KR" altLang="en-US" dirty="0"/>
              <a:t>은 </a:t>
            </a:r>
            <a:r>
              <a:rPr lang="ko-KR" altLang="en-US" dirty="0" err="1"/>
              <a:t>밀도기반</a:t>
            </a:r>
            <a:r>
              <a:rPr lang="ko-KR" altLang="en-US" dirty="0"/>
              <a:t> 클러스터링으로 성능이 가장 좋다고 알려진 </a:t>
            </a:r>
            <a:r>
              <a:rPr lang="ko-KR" altLang="en-US" dirty="0" err="1"/>
              <a:t>클러스터링</a:t>
            </a:r>
            <a:r>
              <a:rPr lang="ko-KR" altLang="en-US" dirty="0"/>
              <a:t> 기법입니다</a:t>
            </a:r>
            <a:r>
              <a:rPr lang="en-US" altLang="ko-KR" dirty="0"/>
              <a:t>.</a:t>
            </a:r>
            <a:r>
              <a:rPr lang="ko-KR" altLang="en-US" dirty="0"/>
              <a:t> 그래도 </a:t>
            </a:r>
            <a:r>
              <a:rPr lang="en-US" altLang="ko-KR" dirty="0"/>
              <a:t>DBSCAN</a:t>
            </a:r>
            <a:r>
              <a:rPr lang="ko-KR" altLang="en-US" dirty="0"/>
              <a:t>도 </a:t>
            </a:r>
            <a:r>
              <a:rPr lang="ko-KR" altLang="en-US" dirty="0" err="1"/>
              <a:t>하이퍼</a:t>
            </a:r>
            <a:r>
              <a:rPr lang="ko-KR" altLang="en-US" dirty="0"/>
              <a:t> </a:t>
            </a:r>
            <a:r>
              <a:rPr lang="ko-KR" altLang="en-US" dirty="0" err="1"/>
              <a:t>파라미터가</a:t>
            </a:r>
            <a:r>
              <a:rPr lang="ko-KR" altLang="en-US" dirty="0"/>
              <a:t> 있습니다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en-US" altLang="ko-KR" dirty="0"/>
              <a:t>epsilon neighbors</a:t>
            </a:r>
            <a:r>
              <a:rPr lang="ko-KR" altLang="en-US" dirty="0"/>
              <a:t>와 </a:t>
            </a:r>
            <a:r>
              <a:rPr lang="en-US" altLang="ko-KR" dirty="0"/>
              <a:t>Min point</a:t>
            </a:r>
            <a:r>
              <a:rPr lang="ko-KR" altLang="en-US" dirty="0"/>
              <a:t>인데요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en-US" altLang="ko-KR" dirty="0"/>
              <a:t>epsilon radius</a:t>
            </a:r>
            <a:r>
              <a:rPr lang="ko-KR" altLang="en-US" dirty="0"/>
              <a:t> 안에 있는 데이터들은 하나의 군집으로 보는 것이고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 err="1"/>
              <a:t>minpoint</a:t>
            </a:r>
            <a:r>
              <a:rPr lang="ko-KR" altLang="en-US" dirty="0"/>
              <a:t>는 그 반경 안에 있다 하더라도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 err="1"/>
              <a:t>minpoint</a:t>
            </a:r>
            <a:r>
              <a:rPr lang="ko-KR" altLang="en-US" dirty="0" err="1"/>
              <a:t>갯수보다</a:t>
            </a:r>
            <a:r>
              <a:rPr lang="ko-KR" altLang="en-US" dirty="0"/>
              <a:t> 많으면 가장 먼 포인트는 다른 군집으로 취급하는 것입니다</a:t>
            </a:r>
            <a:r>
              <a:rPr lang="en-US" altLang="ko-KR" dirty="0"/>
              <a:t>.</a:t>
            </a:r>
            <a:r>
              <a:rPr lang="ko-KR" altLang="en-US" dirty="0"/>
              <a:t> 그래서 알고리즘이 굉장히 직관적입니다</a:t>
            </a:r>
            <a:r>
              <a:rPr lang="en-US" altLang="ko-KR" dirty="0"/>
              <a:t>.</a:t>
            </a:r>
            <a:r>
              <a:rPr lang="ko-KR" altLang="en-US" dirty="0"/>
              <a:t> 그리고 클러스터에 속하지 못한 친구들은 아웃라이어로 날려버리게 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597E-7A4A-4404-A3F1-03C817E1A1E6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73919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597E-7A4A-4404-A3F1-03C817E1A1E6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14906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597E-7A4A-4404-A3F1-03C817E1A1E6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047171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이제 마지막 단계로 저희가 사용할 </a:t>
            </a:r>
            <a:r>
              <a:rPr lang="en-US" altLang="ko-KR" dirty="0" err="1"/>
              <a:t>recommenderlab</a:t>
            </a:r>
            <a:r>
              <a:rPr lang="ko-KR" altLang="en-US" dirty="0"/>
              <a:t>이라는 </a:t>
            </a:r>
            <a:r>
              <a:rPr lang="en-US" altLang="ko-KR" dirty="0"/>
              <a:t>R </a:t>
            </a:r>
            <a:r>
              <a:rPr lang="ko-KR" altLang="en-US" dirty="0"/>
              <a:t>패키지를 사용할 텐데요</a:t>
            </a:r>
            <a:r>
              <a:rPr lang="en-US" altLang="ko-KR" dirty="0"/>
              <a:t>.</a:t>
            </a:r>
            <a:r>
              <a:rPr lang="ko-KR" altLang="en-US" dirty="0"/>
              <a:t> 이 </a:t>
            </a:r>
            <a:r>
              <a:rPr lang="ko-KR" altLang="en-US" dirty="0" err="1"/>
              <a:t>패기지가</a:t>
            </a:r>
            <a:r>
              <a:rPr lang="ko-KR" altLang="en-US" dirty="0"/>
              <a:t> 집중하고 있는 문제는 협업 </a:t>
            </a:r>
            <a:r>
              <a:rPr lang="ko-KR" altLang="en-US" dirty="0" err="1"/>
              <a:t>필터링입니다</a:t>
            </a:r>
            <a:r>
              <a:rPr lang="en-US" altLang="ko-KR" dirty="0"/>
              <a:t>.</a:t>
            </a:r>
            <a:r>
              <a:rPr lang="ko-KR" altLang="en-US" dirty="0"/>
              <a:t> 저희는 이 기법에 대해 오늘 간단히 </a:t>
            </a:r>
            <a:r>
              <a:rPr lang="ko-KR" altLang="en-US" dirty="0" err="1"/>
              <a:t>실습할텐데요</a:t>
            </a:r>
            <a:r>
              <a:rPr lang="en-US" altLang="ko-KR" dirty="0"/>
              <a:t>.</a:t>
            </a:r>
            <a:r>
              <a:rPr lang="ko-KR" altLang="en-US" dirty="0"/>
              <a:t> 제공하는 클래스와 함수를 잠깐 살펴보고 바로 실습 </a:t>
            </a:r>
            <a:r>
              <a:rPr lang="ko-KR" altLang="en-US" dirty="0" err="1"/>
              <a:t>진행할게요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597E-7A4A-4404-A3F1-03C817E1A1E6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479359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네</a:t>
            </a:r>
            <a:r>
              <a:rPr lang="en-US" altLang="ko-KR" dirty="0"/>
              <a:t>!</a:t>
            </a:r>
            <a:r>
              <a:rPr lang="ko-KR" altLang="en-US" dirty="0"/>
              <a:t> </a:t>
            </a:r>
            <a:r>
              <a:rPr lang="en-US" altLang="ko-KR" dirty="0" err="1"/>
              <a:t>realRatingMatrix</a:t>
            </a:r>
            <a:r>
              <a:rPr lang="ko-KR" altLang="en-US" dirty="0"/>
              <a:t>는 추후에 </a:t>
            </a:r>
            <a:r>
              <a:rPr lang="en-US" altLang="ko-KR" dirty="0"/>
              <a:t>Recommend</a:t>
            </a:r>
            <a:r>
              <a:rPr lang="ko-KR" altLang="en-US" dirty="0"/>
              <a:t>라는 클래스를 생성할 텐데요</a:t>
            </a:r>
            <a:r>
              <a:rPr lang="en-US" altLang="ko-KR" dirty="0"/>
              <a:t>.</a:t>
            </a:r>
            <a:r>
              <a:rPr lang="ko-KR" altLang="en-US" dirty="0"/>
              <a:t> 그 때 필요한 인자의 타입에 해당합니다</a:t>
            </a:r>
            <a:r>
              <a:rPr lang="en-US" altLang="ko-KR" dirty="0"/>
              <a:t>.</a:t>
            </a:r>
            <a:r>
              <a:rPr lang="ko-KR" altLang="en-US" dirty="0"/>
              <a:t> 저희가 익숙한 타입들은 데이터프레임</a:t>
            </a:r>
            <a:r>
              <a:rPr lang="en-US" altLang="ko-KR" dirty="0"/>
              <a:t>,</a:t>
            </a:r>
            <a:r>
              <a:rPr lang="ko-KR" altLang="en-US" dirty="0"/>
              <a:t> 매트릭스 </a:t>
            </a:r>
            <a:r>
              <a:rPr lang="ko-KR" altLang="en-US" dirty="0" err="1"/>
              <a:t>그런게</a:t>
            </a:r>
            <a:r>
              <a:rPr lang="ko-KR" altLang="en-US" dirty="0"/>
              <a:t> 있듯이 이 패키지에서 정의한 타입입니다</a:t>
            </a:r>
            <a:r>
              <a:rPr lang="en-US" altLang="ko-KR" dirty="0"/>
              <a:t>.</a:t>
            </a:r>
            <a:r>
              <a:rPr lang="ko-KR" altLang="en-US" dirty="0"/>
              <a:t> 이 타입으로 바꾸면 안의 내용은 볼 수가 </a:t>
            </a:r>
            <a:r>
              <a:rPr lang="ko-KR" altLang="en-US" dirty="0" err="1"/>
              <a:t>없구요</a:t>
            </a:r>
            <a:r>
              <a:rPr lang="en-US" altLang="ko-KR" dirty="0"/>
              <a:t>.</a:t>
            </a:r>
            <a:r>
              <a:rPr lang="ko-KR" altLang="en-US" dirty="0"/>
              <a:t> 보려면 다시 </a:t>
            </a:r>
            <a:r>
              <a:rPr lang="en-US" altLang="ko-KR" dirty="0"/>
              <a:t>matrix</a:t>
            </a:r>
            <a:r>
              <a:rPr lang="ko-KR" altLang="en-US" dirty="0"/>
              <a:t>로 바꿔서 봐야합니다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597E-7A4A-4404-A3F1-03C817E1A1E6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775264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</a:t>
            </a:r>
            <a:r>
              <a:rPr lang="en-US" altLang="ko-KR" dirty="0"/>
              <a:t>normalize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  <a:r>
              <a:rPr lang="ko-KR" altLang="en-US" dirty="0"/>
              <a:t>평가하는 사람들 성향이 다 다르기 때문에</a:t>
            </a:r>
            <a:r>
              <a:rPr lang="en-US" altLang="ko-KR" dirty="0"/>
              <a:t>,</a:t>
            </a:r>
            <a:r>
              <a:rPr lang="ko-KR" altLang="en-US" dirty="0"/>
              <a:t> 누구는 점수를 박하게 주는 사람이 있는가 하면</a:t>
            </a:r>
            <a:r>
              <a:rPr lang="en-US" altLang="ko-KR" dirty="0"/>
              <a:t>,</a:t>
            </a:r>
            <a:r>
              <a:rPr lang="ko-KR" altLang="en-US" dirty="0"/>
              <a:t> 누구는 전체적으로 후하게 줄 수 있겠죠</a:t>
            </a:r>
            <a:r>
              <a:rPr lang="en-US" altLang="ko-KR" dirty="0"/>
              <a:t>.</a:t>
            </a:r>
            <a:r>
              <a:rPr lang="ko-KR" altLang="en-US" dirty="0"/>
              <a:t> 따라서 만약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A</a:t>
            </a:r>
            <a:r>
              <a:rPr lang="ko-KR" altLang="en-US" dirty="0"/>
              <a:t>라는 사용자는 점수를 후하게 줍니다</a:t>
            </a:r>
            <a:r>
              <a:rPr lang="en-US" altLang="ko-KR" dirty="0"/>
              <a:t>.</a:t>
            </a:r>
            <a:r>
              <a:rPr lang="ko-KR" altLang="en-US" dirty="0"/>
              <a:t> 반면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B</a:t>
            </a:r>
            <a:r>
              <a:rPr lang="ko-KR" altLang="en-US" dirty="0"/>
              <a:t>라는 사용자는 점수를 박하게 준다고 할게요</a:t>
            </a:r>
            <a:r>
              <a:rPr lang="en-US" altLang="ko-KR" dirty="0"/>
              <a:t>.</a:t>
            </a:r>
            <a:r>
              <a:rPr lang="ko-KR" altLang="en-US" dirty="0"/>
              <a:t> 그러면</a:t>
            </a:r>
            <a:r>
              <a:rPr lang="en-US" altLang="ko-KR" dirty="0"/>
              <a:t>,</a:t>
            </a:r>
            <a:r>
              <a:rPr lang="ko-KR" altLang="en-US" dirty="0"/>
              <a:t> 만약 </a:t>
            </a:r>
            <a:r>
              <a:rPr lang="en-US" altLang="ko-KR" dirty="0"/>
              <a:t>B</a:t>
            </a:r>
            <a:r>
              <a:rPr lang="ko-KR" altLang="en-US" dirty="0" err="1"/>
              <a:t>를</a:t>
            </a:r>
            <a:r>
              <a:rPr lang="ko-KR" altLang="en-US" dirty="0"/>
              <a:t> 기반으로 </a:t>
            </a:r>
            <a:r>
              <a:rPr lang="en-US" altLang="ko-KR" dirty="0"/>
              <a:t>A</a:t>
            </a:r>
            <a:r>
              <a:rPr lang="ko-KR" altLang="en-US" dirty="0"/>
              <a:t>에게 추천한다고 하면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B</a:t>
            </a:r>
            <a:r>
              <a:rPr lang="ko-KR" altLang="en-US" dirty="0"/>
              <a:t>는 점수를 박하게 주니까 </a:t>
            </a:r>
            <a:r>
              <a:rPr lang="en-US" altLang="ko-KR" dirty="0"/>
              <a:t>B</a:t>
            </a:r>
            <a:r>
              <a:rPr lang="ko-KR" altLang="en-US" dirty="0" err="1"/>
              <a:t>한테</a:t>
            </a:r>
            <a:r>
              <a:rPr lang="ko-KR" altLang="en-US" dirty="0"/>
              <a:t> 나름 </a:t>
            </a:r>
            <a:r>
              <a:rPr lang="ko-KR" altLang="en-US" dirty="0" err="1"/>
              <a:t>재밌는</a:t>
            </a:r>
            <a:r>
              <a:rPr lang="ko-KR" altLang="en-US" dirty="0"/>
              <a:t> 것임에도 </a:t>
            </a:r>
            <a:r>
              <a:rPr lang="en-US" altLang="ko-KR" dirty="0"/>
              <a:t>2</a:t>
            </a:r>
            <a:r>
              <a:rPr lang="ko-KR" altLang="en-US" dirty="0"/>
              <a:t>점을 줬다고 합시다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en-US" altLang="ko-KR" dirty="0"/>
              <a:t>A </a:t>
            </a:r>
            <a:r>
              <a:rPr lang="ko-KR" altLang="en-US" dirty="0"/>
              <a:t>사용자는 가장 못해도 </a:t>
            </a:r>
            <a:r>
              <a:rPr lang="en-US" altLang="ko-KR" dirty="0"/>
              <a:t>3</a:t>
            </a:r>
            <a:r>
              <a:rPr lang="ko-KR" altLang="en-US" dirty="0"/>
              <a:t>점을 주는 사람이었다면 </a:t>
            </a:r>
            <a:r>
              <a:rPr lang="en-US" altLang="ko-KR" dirty="0"/>
              <a:t>2</a:t>
            </a:r>
            <a:r>
              <a:rPr lang="ko-KR" altLang="en-US" dirty="0" err="1"/>
              <a:t>점대의</a:t>
            </a:r>
            <a:r>
              <a:rPr lang="ko-KR" altLang="en-US" dirty="0"/>
              <a:t> 영화입니다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ko-KR" altLang="en-US" dirty="0" err="1"/>
              <a:t>라고</a:t>
            </a:r>
            <a:r>
              <a:rPr lang="ko-KR" altLang="en-US" dirty="0"/>
              <a:t> 저희 추천 서비스가 추천해줬다고 하면</a:t>
            </a:r>
            <a:r>
              <a:rPr lang="en-US" altLang="ko-KR" dirty="0"/>
              <a:t>,</a:t>
            </a:r>
            <a:r>
              <a:rPr lang="ko-KR" altLang="en-US" dirty="0"/>
              <a:t> 말이 안되겠죠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597E-7A4A-4404-A3F1-03C817E1A1E6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27114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최종적으로 선택한 주제는 </a:t>
            </a:r>
            <a:r>
              <a:rPr lang="ko-KR" altLang="en-US" dirty="0" err="1"/>
              <a:t>저희나라</a:t>
            </a:r>
            <a:r>
              <a:rPr lang="ko-KR" altLang="en-US" dirty="0"/>
              <a:t> 식당</a:t>
            </a:r>
            <a:r>
              <a:rPr lang="en-US" altLang="ko-KR" dirty="0"/>
              <a:t>(</a:t>
            </a:r>
            <a:r>
              <a:rPr lang="ko-KR" altLang="en-US" dirty="0"/>
              <a:t>음식</a:t>
            </a:r>
            <a:r>
              <a:rPr lang="en-US" altLang="ko-KR" dirty="0"/>
              <a:t>)</a:t>
            </a:r>
            <a:r>
              <a:rPr lang="ko-KR" altLang="en-US" dirty="0"/>
              <a:t>을 추천하는 주제로 잡았습니다</a:t>
            </a:r>
            <a:r>
              <a:rPr lang="en-US" altLang="ko-KR" dirty="0"/>
              <a:t>.</a:t>
            </a:r>
            <a:r>
              <a:rPr lang="ko-KR" altLang="en-US" dirty="0"/>
              <a:t> 데이터는 당연히 없기 때문에 </a:t>
            </a:r>
            <a:r>
              <a:rPr lang="ko-KR" altLang="en-US" dirty="0" err="1"/>
              <a:t>크롤링을</a:t>
            </a:r>
            <a:r>
              <a:rPr lang="ko-KR" altLang="en-US" dirty="0"/>
              <a:t> </a:t>
            </a:r>
            <a:r>
              <a:rPr lang="ko-KR" altLang="en-US" dirty="0" err="1"/>
              <a:t>했구요</a:t>
            </a:r>
            <a:r>
              <a:rPr lang="en-US" altLang="ko-KR" dirty="0"/>
              <a:t>.</a:t>
            </a:r>
            <a:r>
              <a:rPr lang="ko-KR" altLang="en-US" dirty="0"/>
              <a:t> 사이트는 </a:t>
            </a:r>
            <a:r>
              <a:rPr lang="ko-KR" altLang="en-US" dirty="0" err="1"/>
              <a:t>식신이라는</a:t>
            </a:r>
            <a:r>
              <a:rPr lang="ko-KR" altLang="en-US" dirty="0"/>
              <a:t> 사이트를 선택했습니다</a:t>
            </a:r>
            <a:r>
              <a:rPr lang="en-US" altLang="ko-KR" dirty="0"/>
              <a:t>.</a:t>
            </a:r>
            <a:r>
              <a:rPr lang="ko-KR" altLang="en-US" dirty="0"/>
              <a:t> 이 사이트에는 이렇게 </a:t>
            </a:r>
            <a:r>
              <a:rPr lang="en-US" altLang="ko-KR" dirty="0"/>
              <a:t>3.9</a:t>
            </a:r>
            <a:r>
              <a:rPr lang="ko-KR" altLang="en-US" dirty="0"/>
              <a:t> </a:t>
            </a:r>
            <a:r>
              <a:rPr lang="en-US" altLang="ko-KR" dirty="0"/>
              <a:t>4.0</a:t>
            </a:r>
            <a:r>
              <a:rPr lang="ko-KR" altLang="en-US" dirty="0"/>
              <a:t>과 같은 </a:t>
            </a:r>
            <a:r>
              <a:rPr lang="en-US" altLang="ko-KR" dirty="0"/>
              <a:t>rating(</a:t>
            </a:r>
            <a:r>
              <a:rPr lang="ko-KR" altLang="en-US" dirty="0"/>
              <a:t>점수</a:t>
            </a:r>
            <a:r>
              <a:rPr lang="en-US" altLang="ko-KR" dirty="0"/>
              <a:t>)</a:t>
            </a:r>
            <a:r>
              <a:rPr lang="ko-KR" altLang="en-US" dirty="0"/>
              <a:t> 값이 있으면서</a:t>
            </a:r>
            <a:r>
              <a:rPr lang="en-US" altLang="ko-KR" dirty="0"/>
              <a:t>,</a:t>
            </a:r>
            <a:r>
              <a:rPr lang="ko-KR" altLang="en-US" dirty="0"/>
              <a:t> 식당을 선택해서 들어가보면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597E-7A4A-4404-A3F1-03C817E1A1E6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814047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다음으로는 </a:t>
            </a:r>
            <a:r>
              <a:rPr lang="en-US" altLang="ko-KR" dirty="0" err="1"/>
              <a:t>binaryRatingMatrix</a:t>
            </a:r>
            <a:r>
              <a:rPr lang="ko-KR" altLang="en-US" dirty="0"/>
              <a:t>인데요</a:t>
            </a:r>
            <a:r>
              <a:rPr lang="en-US" altLang="ko-KR" dirty="0"/>
              <a:t>.</a:t>
            </a:r>
            <a:r>
              <a:rPr lang="ko-KR" altLang="en-US" dirty="0"/>
              <a:t> 보통 </a:t>
            </a:r>
            <a:r>
              <a:rPr lang="en-US" altLang="ko-KR" dirty="0"/>
              <a:t>0</a:t>
            </a:r>
            <a:r>
              <a:rPr lang="ko-KR" altLang="en-US" dirty="0"/>
              <a:t>과 </a:t>
            </a:r>
            <a:r>
              <a:rPr lang="en-US" altLang="ko-KR" dirty="0"/>
              <a:t>1</a:t>
            </a:r>
            <a:r>
              <a:rPr lang="ko-KR" altLang="en-US" dirty="0"/>
              <a:t>로 이루어진 </a:t>
            </a:r>
            <a:r>
              <a:rPr lang="en-US" altLang="ko-KR" dirty="0"/>
              <a:t>rating</a:t>
            </a:r>
            <a:r>
              <a:rPr lang="ko-KR" altLang="en-US" dirty="0"/>
              <a:t>인 경우에 사용합니다</a:t>
            </a:r>
            <a:r>
              <a:rPr lang="en-US" altLang="ko-KR" dirty="0"/>
              <a:t>.</a:t>
            </a:r>
            <a:r>
              <a:rPr lang="ko-KR" altLang="en-US" dirty="0"/>
              <a:t> 가령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좋아요를</a:t>
            </a:r>
            <a:r>
              <a:rPr lang="ko-KR" altLang="en-US" dirty="0"/>
              <a:t> 누르거나 안 누르거나</a:t>
            </a:r>
            <a:r>
              <a:rPr lang="en-US" altLang="ko-KR" dirty="0"/>
              <a:t>,</a:t>
            </a:r>
            <a:r>
              <a:rPr lang="ko-KR" altLang="en-US" dirty="0"/>
              <a:t> 아니면 물건을 구입했거나 안 구입했거나 </a:t>
            </a:r>
            <a:r>
              <a:rPr lang="ko-KR" altLang="en-US" dirty="0" err="1"/>
              <a:t>그럴때</a:t>
            </a:r>
            <a:r>
              <a:rPr lang="ko-KR" altLang="en-US" dirty="0"/>
              <a:t> 사용하게 됩니다</a:t>
            </a:r>
            <a:r>
              <a:rPr lang="en-US" altLang="ko-KR" dirty="0"/>
              <a:t>.</a:t>
            </a:r>
            <a:r>
              <a:rPr lang="ko-KR" altLang="en-US" dirty="0"/>
              <a:t> 그 때는 </a:t>
            </a:r>
            <a:r>
              <a:rPr lang="en-US" altLang="ko-KR" dirty="0"/>
              <a:t>rating</a:t>
            </a:r>
            <a:r>
              <a:rPr lang="ko-KR" altLang="en-US" dirty="0"/>
              <a:t>이 </a:t>
            </a:r>
            <a:r>
              <a:rPr lang="ko-KR" altLang="en-US" dirty="0" err="1"/>
              <a:t>아닌거죠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en-US" altLang="ko-KR" dirty="0"/>
              <a:t>0</a:t>
            </a:r>
            <a:r>
              <a:rPr lang="ko-KR" altLang="en-US" dirty="0"/>
              <a:t>과 </a:t>
            </a:r>
            <a:r>
              <a:rPr lang="en-US" altLang="ko-KR" dirty="0"/>
              <a:t>1</a:t>
            </a:r>
            <a:r>
              <a:rPr lang="ko-KR" altLang="en-US" dirty="0"/>
              <a:t>만 있는 </a:t>
            </a:r>
            <a:r>
              <a:rPr lang="en-US" altLang="ko-KR" dirty="0"/>
              <a:t>binary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597E-7A4A-4404-A3F1-03C817E1A1E6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291975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결국 이 </a:t>
            </a:r>
            <a:r>
              <a:rPr lang="en-US" altLang="ko-KR" dirty="0"/>
              <a:t>Recommend class</a:t>
            </a:r>
            <a:r>
              <a:rPr lang="ko-KR" altLang="en-US" dirty="0" err="1"/>
              <a:t>를</a:t>
            </a:r>
            <a:r>
              <a:rPr lang="ko-KR" altLang="en-US" dirty="0"/>
              <a:t> 만들게 되는데요</a:t>
            </a:r>
            <a:r>
              <a:rPr lang="en-US" altLang="ko-KR" dirty="0"/>
              <a:t>.</a:t>
            </a:r>
            <a:r>
              <a:rPr lang="ko-KR" altLang="en-US" dirty="0"/>
              <a:t> 추천 모델의 본체에 해당합니다</a:t>
            </a:r>
            <a:r>
              <a:rPr lang="en-US" altLang="ko-KR" dirty="0"/>
              <a:t>.</a:t>
            </a:r>
            <a:r>
              <a:rPr lang="ko-KR" altLang="en-US" dirty="0"/>
              <a:t> 직접 </a:t>
            </a:r>
            <a:r>
              <a:rPr lang="ko-KR" altLang="en-US" dirty="0" err="1"/>
              <a:t>실습때</a:t>
            </a:r>
            <a:r>
              <a:rPr lang="ko-KR" altLang="en-US" dirty="0"/>
              <a:t> </a:t>
            </a:r>
            <a:r>
              <a:rPr lang="ko-KR" altLang="en-US" dirty="0" err="1"/>
              <a:t>사용해볼게요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597E-7A4A-4404-A3F1-03C817E1A1E6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859175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마지막으로 </a:t>
            </a:r>
            <a:r>
              <a:rPr lang="en-US" altLang="ko-KR" dirty="0"/>
              <a:t>predict</a:t>
            </a:r>
            <a:r>
              <a:rPr lang="ko-KR" altLang="en-US" dirty="0"/>
              <a:t>이라는 함수로 결과값을 반환 받습니다</a:t>
            </a:r>
            <a:r>
              <a:rPr lang="en-US" altLang="ko-KR" dirty="0"/>
              <a:t>.</a:t>
            </a:r>
            <a:r>
              <a:rPr lang="ko-KR" altLang="en-US" dirty="0"/>
              <a:t> 물론 앞에서 만드신 </a:t>
            </a:r>
            <a:r>
              <a:rPr lang="en-US" altLang="ko-KR" dirty="0"/>
              <a:t>recommender class</a:t>
            </a:r>
            <a:r>
              <a:rPr lang="ko-KR" altLang="en-US" dirty="0" err="1"/>
              <a:t>를</a:t>
            </a:r>
            <a:r>
              <a:rPr lang="ko-KR" altLang="en-US" dirty="0"/>
              <a:t> 인자로 넘겨주겠죠</a:t>
            </a:r>
            <a:r>
              <a:rPr lang="en-US" altLang="ko-KR" dirty="0"/>
              <a:t>?</a:t>
            </a:r>
            <a:r>
              <a:rPr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597E-7A4A-4404-A3F1-03C817E1A1E6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347534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그래서 저희가 최종적으로 배고픈 은태님의 </a:t>
            </a:r>
            <a:r>
              <a:rPr lang="en-US" altLang="ko-KR" dirty="0"/>
              <a:t>list</a:t>
            </a:r>
            <a:r>
              <a:rPr lang="ko-KR" altLang="en-US" dirty="0"/>
              <a:t>에서 저희가 직접 </a:t>
            </a:r>
            <a:r>
              <a:rPr lang="en-US" altLang="ko-KR" dirty="0"/>
              <a:t>rating</a:t>
            </a:r>
            <a:r>
              <a:rPr lang="ko-KR" altLang="en-US" dirty="0"/>
              <a:t>값을 넣고</a:t>
            </a:r>
            <a:r>
              <a:rPr lang="en-US" altLang="ko-KR" dirty="0"/>
              <a:t>,</a:t>
            </a:r>
            <a:r>
              <a:rPr lang="ko-KR" altLang="en-US" dirty="0"/>
              <a:t> 여기 계신 분들 개개인에게 어떤 식당을 추천해주는지 저희가 만든 추천시스템으로 돌려봅시다</a:t>
            </a:r>
            <a:r>
              <a:rPr lang="en-US" altLang="ko-KR" dirty="0"/>
              <a:t>.</a:t>
            </a:r>
            <a:r>
              <a:rPr lang="ko-KR" altLang="en-US" dirty="0"/>
              <a:t> 미리 제공해드렸던 </a:t>
            </a:r>
            <a:r>
              <a:rPr lang="en-US" altLang="ko-KR" dirty="0" err="1"/>
              <a:t>hungry_eun_tae</a:t>
            </a:r>
            <a:r>
              <a:rPr lang="ko-KR" altLang="en-US" dirty="0"/>
              <a:t>파일은 </a:t>
            </a:r>
            <a:r>
              <a:rPr lang="en-US" altLang="ko-KR" dirty="0"/>
              <a:t>DRA </a:t>
            </a:r>
            <a:r>
              <a:rPr lang="ko-KR" altLang="en-US" dirty="0" err="1"/>
              <a:t>학회원</a:t>
            </a:r>
            <a:r>
              <a:rPr lang="ko-KR" altLang="en-US" dirty="0"/>
              <a:t> 분들이 참여해주셨습니다</a:t>
            </a:r>
            <a:r>
              <a:rPr lang="en-US" altLang="ko-KR" dirty="0"/>
              <a:t>.</a:t>
            </a:r>
            <a:r>
              <a:rPr lang="ko-KR" altLang="en-US" dirty="0"/>
              <a:t> 감사합니다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597E-7A4A-4404-A3F1-03C817E1A1E6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452045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그러면 가장 먼저 </a:t>
            </a:r>
            <a:r>
              <a:rPr lang="en-US" altLang="ko-KR" dirty="0"/>
              <a:t>user-item</a:t>
            </a:r>
            <a:r>
              <a:rPr lang="ko-KR" altLang="en-US" dirty="0"/>
              <a:t> 테이블을 만들어야겠죠</a:t>
            </a:r>
            <a:r>
              <a:rPr lang="en-US" altLang="ko-KR" dirty="0"/>
              <a:t>?</a:t>
            </a:r>
            <a:r>
              <a:rPr lang="ko-KR" altLang="en-US" dirty="0"/>
              <a:t> 자</a:t>
            </a:r>
            <a:r>
              <a:rPr lang="en-US" altLang="ko-KR" dirty="0"/>
              <a:t>!</a:t>
            </a:r>
            <a:r>
              <a:rPr lang="ko-KR" altLang="en-US" dirty="0"/>
              <a:t> </a:t>
            </a:r>
            <a:r>
              <a:rPr lang="ko-KR" altLang="en-US" dirty="0" err="1"/>
              <a:t>준비됬나요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597E-7A4A-4404-A3F1-03C817E1A1E6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783117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시작합시다</a:t>
            </a:r>
            <a:r>
              <a:rPr lang="en-US" altLang="ko-KR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597E-7A4A-4404-A3F1-03C817E1A1E6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032688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597E-7A4A-4404-A3F1-03C817E1A1E6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62212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597E-7A4A-4404-A3F1-03C817E1A1E6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60180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이런식으로</a:t>
            </a:r>
            <a:r>
              <a:rPr lang="ko-KR" altLang="en-US" dirty="0"/>
              <a:t> 리뷰가 </a:t>
            </a:r>
            <a:r>
              <a:rPr lang="ko-KR" altLang="en-US" dirty="0" err="1"/>
              <a:t>있구요</a:t>
            </a:r>
            <a:r>
              <a:rPr lang="en-US" altLang="ko-KR" dirty="0"/>
              <a:t>. </a:t>
            </a:r>
            <a:r>
              <a:rPr lang="ko-KR" altLang="en-US" dirty="0"/>
              <a:t>각 </a:t>
            </a:r>
            <a:r>
              <a:rPr lang="ko-KR" altLang="en-US" dirty="0" err="1"/>
              <a:t>유저별로</a:t>
            </a:r>
            <a:r>
              <a:rPr lang="ko-KR" altLang="en-US" dirty="0"/>
              <a:t> 식당을 </a:t>
            </a:r>
            <a:r>
              <a:rPr lang="en-US" altLang="ko-KR" dirty="0"/>
              <a:t>rating</a:t>
            </a:r>
            <a:r>
              <a:rPr lang="ko-KR" altLang="en-US" dirty="0"/>
              <a:t>한 정보도 볼 수 있었습니다</a:t>
            </a:r>
            <a:r>
              <a:rPr lang="en-US" altLang="ko-KR" dirty="0"/>
              <a:t>.</a:t>
            </a:r>
            <a:r>
              <a:rPr lang="ko-KR" altLang="en-US" dirty="0"/>
              <a:t> 그래서 해당 사이트를 데이터를 수집할 채널로 정해서 리뷰를 </a:t>
            </a:r>
            <a:r>
              <a:rPr lang="ko-KR" altLang="en-US" dirty="0" err="1"/>
              <a:t>크롤링</a:t>
            </a:r>
            <a:r>
              <a:rPr lang="ko-KR" altLang="en-US" dirty="0"/>
              <a:t> 했습니다</a:t>
            </a:r>
            <a:r>
              <a:rPr lang="en-US" altLang="ko-KR" dirty="0"/>
              <a:t>.</a:t>
            </a:r>
            <a:r>
              <a:rPr lang="ko-KR" altLang="en-US" dirty="0"/>
              <a:t> 지금은 추천 시스템 내부가 어떻게 동작하고 그런 것들을 걱정하지 않으셔도 됩니다</a:t>
            </a:r>
            <a:r>
              <a:rPr lang="en-US" altLang="ko-KR" dirty="0"/>
              <a:t>.</a:t>
            </a:r>
            <a:r>
              <a:rPr lang="ko-KR" altLang="en-US" dirty="0"/>
              <a:t> 지금은 주제를 정하고 데이터를 수집하는 단계입니다</a:t>
            </a:r>
            <a:r>
              <a:rPr lang="en-US" altLang="ko-KR" dirty="0"/>
              <a:t>.</a:t>
            </a:r>
            <a:r>
              <a:rPr lang="ko-KR" altLang="en-US" dirty="0"/>
              <a:t> 추천시스템을 이루는 내부 계산 부분은 </a:t>
            </a:r>
            <a:r>
              <a:rPr lang="ko-KR" altLang="en-US" dirty="0" err="1"/>
              <a:t>뒷</a:t>
            </a:r>
            <a:r>
              <a:rPr lang="ko-KR" altLang="en-US" dirty="0"/>
              <a:t> 부분에서 자세히 </a:t>
            </a:r>
            <a:r>
              <a:rPr lang="ko-KR" altLang="en-US" dirty="0" err="1"/>
              <a:t>다뤄볼게요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597E-7A4A-4404-A3F1-03C817E1A1E6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36789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저희가 사용할 데이터가 어떻게 생겼는지는 </a:t>
            </a:r>
            <a:r>
              <a:rPr lang="ko-KR" altLang="en-US" dirty="0" err="1"/>
              <a:t>클롤링</a:t>
            </a:r>
            <a:r>
              <a:rPr lang="ko-KR" altLang="en-US" dirty="0"/>
              <a:t> 되고 있는 영상을 보면서  같이 살펴보겠습니다</a:t>
            </a:r>
            <a:r>
              <a:rPr lang="en-US" altLang="ko-KR" dirty="0"/>
              <a:t>.</a:t>
            </a:r>
            <a:r>
              <a:rPr lang="ko-KR" altLang="en-US" dirty="0"/>
              <a:t> 파일명은 잘 안보이지만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review</a:t>
            </a:r>
            <a:r>
              <a:rPr lang="ko-KR" altLang="en-US" dirty="0"/>
              <a:t>하고 </a:t>
            </a:r>
            <a:r>
              <a:rPr lang="en-US" altLang="ko-KR" dirty="0" err="1"/>
              <a:t>userid</a:t>
            </a:r>
            <a:r>
              <a:rPr lang="ko-KR" altLang="en-US" dirty="0" err="1"/>
              <a:t>이구요</a:t>
            </a:r>
            <a:r>
              <a:rPr lang="en-US" altLang="ko-KR" dirty="0"/>
              <a:t>.</a:t>
            </a:r>
            <a:r>
              <a:rPr lang="ko-KR" altLang="en-US" dirty="0"/>
              <a:t> 각각의 파일에는 해당 유저가 점수를 매긴 식당들과 점수들이 들어가 있습니다</a:t>
            </a:r>
            <a:r>
              <a:rPr lang="en-US" altLang="ko-KR" dirty="0"/>
              <a:t>.</a:t>
            </a:r>
            <a:r>
              <a:rPr lang="ko-KR" altLang="en-US" dirty="0"/>
              <a:t> 조금 있다가 살펴볼게요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597E-7A4A-4404-A3F1-03C817E1A1E6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52083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실제 </a:t>
            </a:r>
            <a:r>
              <a:rPr lang="ko-KR" altLang="en-US" dirty="0" err="1"/>
              <a:t>크롤링</a:t>
            </a:r>
            <a:r>
              <a:rPr lang="ko-KR" altLang="en-US" dirty="0"/>
              <a:t> 코드는 아쉽게도 제가 </a:t>
            </a:r>
            <a:r>
              <a:rPr lang="ko-KR" altLang="en-US" dirty="0" err="1"/>
              <a:t>파이썬</a:t>
            </a:r>
            <a:r>
              <a:rPr lang="ko-KR" altLang="en-US" dirty="0"/>
              <a:t> 코드로 짰기 때문에 오늘 실습에서 함께 하지 </a:t>
            </a:r>
            <a:r>
              <a:rPr lang="ko-KR" altLang="en-US" dirty="0" err="1"/>
              <a:t>않구요</a:t>
            </a:r>
            <a:r>
              <a:rPr lang="en-US" altLang="ko-KR" dirty="0"/>
              <a:t>.</a:t>
            </a:r>
            <a:r>
              <a:rPr lang="ko-KR" altLang="en-US" dirty="0"/>
              <a:t> 데이터는 있다고 가정하고 그 다음부터 실습을 진행하겠습니다</a:t>
            </a:r>
            <a:r>
              <a:rPr lang="en-US" altLang="ko-KR" dirty="0"/>
              <a:t>.</a:t>
            </a:r>
            <a:r>
              <a:rPr lang="ko-KR" altLang="en-US" dirty="0"/>
              <a:t> 참고하시라고</a:t>
            </a:r>
            <a:r>
              <a:rPr lang="en-US" altLang="ko-KR" dirty="0"/>
              <a:t>,</a:t>
            </a:r>
            <a:r>
              <a:rPr lang="ko-KR" altLang="en-US" dirty="0"/>
              <a:t> 사용한 모듈들을 </a:t>
            </a:r>
            <a:r>
              <a:rPr lang="ko-KR" altLang="en-US" dirty="0" err="1"/>
              <a:t>적어뒀습니다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en-US" altLang="ko-KR" dirty="0"/>
              <a:t>selenium, </a:t>
            </a:r>
            <a:r>
              <a:rPr lang="en-US" altLang="ko-KR" dirty="0" err="1"/>
              <a:t>beautifulsoup</a:t>
            </a:r>
            <a:r>
              <a:rPr lang="ko-KR" altLang="en-US" dirty="0"/>
              <a:t> 같은 것을 사용했습니다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597E-7A4A-4404-A3F1-03C817E1A1E6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5032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자</a:t>
            </a:r>
            <a:r>
              <a:rPr lang="en-US" altLang="ko-KR" dirty="0"/>
              <a:t>,</a:t>
            </a:r>
            <a:r>
              <a:rPr lang="ko-KR" altLang="en-US" dirty="0"/>
              <a:t> 다시 한 번 </a:t>
            </a:r>
            <a:r>
              <a:rPr lang="ko-KR" altLang="en-US" dirty="0" err="1"/>
              <a:t>확인할게요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en-US" altLang="ko-KR" dirty="0"/>
              <a:t>day3</a:t>
            </a:r>
            <a:r>
              <a:rPr lang="ko-KR" altLang="en-US" dirty="0"/>
              <a:t> 폴더가 저희는 있어야 합니다</a:t>
            </a:r>
            <a:r>
              <a:rPr lang="en-US" altLang="ko-KR" dirty="0"/>
              <a:t>.</a:t>
            </a:r>
            <a:r>
              <a:rPr lang="ko-KR" altLang="en-US" dirty="0"/>
              <a:t> 거기 있는 자료들을 다 </a:t>
            </a:r>
            <a:r>
              <a:rPr lang="ko-KR" altLang="en-US" dirty="0" err="1"/>
              <a:t>사용할거에요</a:t>
            </a:r>
            <a:r>
              <a:rPr lang="en-US" altLang="ko-KR" dirty="0"/>
              <a:t>!</a:t>
            </a:r>
            <a:r>
              <a:rPr lang="ko-KR" altLang="en-US" dirty="0"/>
              <a:t> 다 되었다고 생각하고 넘어가겠습니다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2597E-7A4A-4404-A3F1-03C817E1A1E6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74237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811228-7BBA-9E40-9A9C-8DEE8AF0D4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5BAEBCA-54A7-EC48-AB80-A482605E63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7D2E0C6-C3F9-7F48-90B9-50EF905E86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0BC84-2AE4-4242-9D48-DB4FCF8FDB42}" type="datetimeFigureOut">
              <a:rPr kumimoji="1" lang="ko-Kore-KR" altLang="en-US" smtClean="0"/>
              <a:t>2020. 8. 6.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08940A2-004F-AF4B-AEBA-2F83187809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2A97F3B-0B0F-F948-AB87-E4BAD52B6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0EEDF-67E3-C24E-A796-7AA00EB8BE0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295242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6A56E5-8970-D741-8ED5-A6E2302B5A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30196F7-B8A3-5345-B7DF-D423B4FE98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9325DF5-51EB-CC4A-A3B7-FDC39FAD31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0BC84-2AE4-4242-9D48-DB4FCF8FDB42}" type="datetimeFigureOut">
              <a:rPr kumimoji="1" lang="ko-Kore-KR" altLang="en-US" smtClean="0"/>
              <a:t>2020. 8. 6.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F533423-3B86-F645-9E5D-8CB0D4BC7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584889E-29E9-B24E-8356-5298C5712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0EEDF-67E3-C24E-A796-7AA00EB8BE0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834696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65CB59E-81CC-1946-A80C-DB865515B0E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C9933C6-6396-B142-AAFB-3F530AC348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C866F17-9E35-F64F-9613-7917DCBAC2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0BC84-2AE4-4242-9D48-DB4FCF8FDB42}" type="datetimeFigureOut">
              <a:rPr kumimoji="1" lang="ko-Kore-KR" altLang="en-US" smtClean="0"/>
              <a:t>2020. 8. 6.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1CD5596-A161-014C-9505-692A867BDE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A2DC112-1BF9-2A41-8276-CF3B9B9F9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0EEDF-67E3-C24E-A796-7AA00EB8BE0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938942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F0F4B0-3B78-644D-89DB-FDD0F88CC6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C345DC4-9EC7-DF4C-88A1-D9F04C900F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49E0F98-D771-1343-A615-535089E978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0BC84-2AE4-4242-9D48-DB4FCF8FDB42}" type="datetimeFigureOut">
              <a:rPr kumimoji="1" lang="ko-Kore-KR" altLang="en-US" smtClean="0"/>
              <a:t>2020. 8. 6.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249C338-6028-A144-8E03-FBECFEF96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0130E18-0FB0-5845-AEE5-3A76BBD33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0EEDF-67E3-C24E-A796-7AA00EB8BE0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8416677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F44307-CF82-9342-B0B3-FF8DF8B740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7D83C26-5DC5-A84C-8C66-23B7343565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B34482D-DC1C-804E-9B5E-9E6037B95F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0BC84-2AE4-4242-9D48-DB4FCF8FDB42}" type="datetimeFigureOut">
              <a:rPr kumimoji="1" lang="ko-Kore-KR" altLang="en-US" smtClean="0"/>
              <a:t>2020. 8. 6.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8A070D6-881A-D64A-836B-643401E70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BACDBA6-63E4-044A-8116-39EE51703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0EEDF-67E3-C24E-A796-7AA00EB8BE0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925101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23A3B9-086A-3043-89F5-F13C179AB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C22CB38-D15E-D843-BEA8-8338D14C15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C3D51D3-9C93-9445-9FE6-5A39AD4D96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6B2B3A7-6AD3-8D45-B0B5-22875712C8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0BC84-2AE4-4242-9D48-DB4FCF8FDB42}" type="datetimeFigureOut">
              <a:rPr kumimoji="1" lang="ko-Kore-KR" altLang="en-US" smtClean="0"/>
              <a:t>2020. 8. 6.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897F64C-D58D-504A-AC77-FEEAD01E31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F4E2224-81A0-1D47-B408-6D04348CE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0EEDF-67E3-C24E-A796-7AA00EB8BE0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375629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74CBEC-B0F6-5A46-A7B7-495D32DD06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B240027-9090-6047-92D6-72BDBE8C83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DF61BCA-9CBC-2647-921A-420554D30E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169BCFA-D2D5-B748-80BE-810D2A73C3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51B8E83-10B9-1E48-A418-8DD28B6235D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BFDB0ED-61F2-0F4F-8198-0C85715665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0BC84-2AE4-4242-9D48-DB4FCF8FDB42}" type="datetimeFigureOut">
              <a:rPr kumimoji="1" lang="ko-Kore-KR" altLang="en-US" smtClean="0"/>
              <a:t>2020. 8. 6.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6E1B758-1518-7047-8B3F-69DE81C024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BE3323F-F844-8B4C-B31C-7F57A7979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0EEDF-67E3-C24E-A796-7AA00EB8BE0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058219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25E628-1E7E-AD42-9E69-0F8599E16E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4D49DED-4274-1041-AFD0-042185D204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0BC84-2AE4-4242-9D48-DB4FCF8FDB42}" type="datetimeFigureOut">
              <a:rPr kumimoji="1" lang="ko-Kore-KR" altLang="en-US" smtClean="0"/>
              <a:t>2020. 8. 6.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231DC47-AB66-484E-9A93-FEEF17170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DE4EAAA-25D5-9145-AF68-A06E12500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0EEDF-67E3-C24E-A796-7AA00EB8BE0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693305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0619689-A976-6A42-A314-D316D69D7D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0BC84-2AE4-4242-9D48-DB4FCF8FDB42}" type="datetimeFigureOut">
              <a:rPr kumimoji="1" lang="ko-Kore-KR" altLang="en-US" smtClean="0"/>
              <a:t>2020. 8. 6.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A266825-32FC-0446-9D59-1C36180871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21D3840-E6E4-BB4F-B450-5CB4CB22B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0EEDF-67E3-C24E-A796-7AA00EB8BE0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206661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FF8107-F796-3845-92DC-BD71707084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59BF20B-9A28-5846-98BE-A119568C21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599BA95-5FF7-C444-95DF-945A6D8BFD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37C80D5-59AF-3846-8CA8-0AC7E932A8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0BC84-2AE4-4242-9D48-DB4FCF8FDB42}" type="datetimeFigureOut">
              <a:rPr kumimoji="1" lang="ko-Kore-KR" altLang="en-US" smtClean="0"/>
              <a:t>2020. 8. 6.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83BB27F-B5E2-314C-8227-66516C85FE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170F45A-01D9-FB44-953A-692AC46F76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0EEDF-67E3-C24E-A796-7AA00EB8BE0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19173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F10D74-9D0A-A047-8FC2-0C8438C939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F0BA36C-7465-F44D-A1CC-43F6826E2EC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D3148DC-43D7-D248-9B45-533227390C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845F58B-E33E-4E4D-A5CD-1951DBD0A1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0BC84-2AE4-4242-9D48-DB4FCF8FDB42}" type="datetimeFigureOut">
              <a:rPr kumimoji="1" lang="ko-Kore-KR" altLang="en-US" smtClean="0"/>
              <a:t>2020. 8. 6.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71831E5-B09E-FE4D-8456-75A8323025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383D8C7-C09C-8A46-BC71-7EB339DC20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0EEDF-67E3-C24E-A796-7AA00EB8BE0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468302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8F72541-D726-A94F-8000-D4806249CD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66C000F-575B-BD4A-AAA5-13BD453E9E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84EC534-9852-2342-BAFA-799454E0F8D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50BC84-2AE4-4242-9D48-DB4FCF8FDB42}" type="datetimeFigureOut">
              <a:rPr kumimoji="1" lang="ko-Kore-KR" altLang="en-US" smtClean="0"/>
              <a:t>2020. 8. 6.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CE467A2-360C-D546-AEFD-9C600EFEDE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1BBDCBB-F373-F543-8495-9412E6A54E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90EEDF-67E3-C24E-A796-7AA00EB8BE0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695397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tiff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bchoi/datasciencecamp2020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tiff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tiff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7.tif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0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8A8B187-B405-4825-8AFA-FE0495CEDE2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F50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잘린 한쪽 모서리 6">
            <a:extLst>
              <a:ext uri="{FF2B5EF4-FFF2-40B4-BE49-F238E27FC236}">
                <a16:creationId xmlns:a16="http://schemas.microsoft.com/office/drawing/2014/main" id="{6E6B193E-A752-4126-941C-D7B18532430C}"/>
              </a:ext>
            </a:extLst>
          </p:cNvPr>
          <p:cNvSpPr/>
          <p:nvPr/>
        </p:nvSpPr>
        <p:spPr>
          <a:xfrm flipV="1">
            <a:off x="447040" y="426720"/>
            <a:ext cx="11297920" cy="6004560"/>
          </a:xfrm>
          <a:prstGeom prst="snip1Rect">
            <a:avLst>
              <a:gd name="adj" fmla="val 28705"/>
            </a:avLst>
          </a:prstGeom>
          <a:solidFill>
            <a:srgbClr val="3F5058"/>
          </a:solidFill>
          <a:ln w="285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73491FA-2441-485B-AF8B-529EABCBB8E1}"/>
              </a:ext>
            </a:extLst>
          </p:cNvPr>
          <p:cNvSpPr txBox="1"/>
          <p:nvPr/>
        </p:nvSpPr>
        <p:spPr>
          <a:xfrm>
            <a:off x="405780" y="6547428"/>
            <a:ext cx="224612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돋움체_Pro Light" panose="00000300000000000000" pitchFamily="50" charset="-127"/>
              </a:rPr>
              <a:t>© 2020. </a:t>
            </a:r>
            <a:r>
              <a:rPr lang="en-US" altLang="ko-KR" sz="800" dirty="0" err="1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돋움체_Pro Light" panose="00000300000000000000" pitchFamily="50" charset="-127"/>
              </a:rPr>
              <a:t>firstmoment</a:t>
            </a:r>
            <a:r>
              <a:rPr lang="ko-KR" altLang="en-US" sz="8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돋움체_Pro Light" panose="00000300000000000000" pitchFamily="50" charset="-127"/>
              </a:rPr>
              <a:t> </a:t>
            </a:r>
            <a:r>
              <a:rPr lang="en-US" altLang="ko-KR" sz="8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돋움체_Pro Light" panose="00000300000000000000" pitchFamily="50" charset="-127"/>
              </a:rPr>
              <a:t>Co. all rights reserved.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B6A013AE-E41F-4971-97D1-F45EC2BF4AEA}"/>
              </a:ext>
            </a:extLst>
          </p:cNvPr>
          <p:cNvCxnSpPr>
            <a:cxnSpLocks/>
          </p:cNvCxnSpPr>
          <p:nvPr/>
        </p:nvCxnSpPr>
        <p:spPr>
          <a:xfrm>
            <a:off x="1397875" y="2595221"/>
            <a:ext cx="3646463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9A45CF69-3FC7-4424-9D97-93CD2990CF42}"/>
              </a:ext>
            </a:extLst>
          </p:cNvPr>
          <p:cNvSpPr txBox="1"/>
          <p:nvPr/>
        </p:nvSpPr>
        <p:spPr>
          <a:xfrm>
            <a:off x="8174535" y="5900314"/>
            <a:ext cx="1972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21500404</a:t>
            </a:r>
            <a:r>
              <a:rPr lang="ko-KR" altLang="en-US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 오상진</a:t>
            </a:r>
            <a:endParaRPr lang="ko-KR" altLang="ko-KR" dirty="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35E6F290-DC94-43FE-BCAA-6E453E549B0B}"/>
              </a:ext>
            </a:extLst>
          </p:cNvPr>
          <p:cNvGrpSpPr/>
          <p:nvPr/>
        </p:nvGrpSpPr>
        <p:grpSpPr>
          <a:xfrm>
            <a:off x="11356077" y="6042397"/>
            <a:ext cx="388883" cy="388883"/>
            <a:chOff x="1397875" y="5417602"/>
            <a:chExt cx="388883" cy="388883"/>
          </a:xfrm>
        </p:grpSpPr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E779480E-59C8-4B05-9E36-45D626B326D6}"/>
                </a:ext>
              </a:extLst>
            </p:cNvPr>
            <p:cNvSpPr/>
            <p:nvPr/>
          </p:nvSpPr>
          <p:spPr>
            <a:xfrm>
              <a:off x="1397875" y="5417602"/>
              <a:ext cx="388883" cy="38888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38100" dist="25400" dir="2700000" algn="tl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화살표: 갈매기형 수장 20">
              <a:extLst>
                <a:ext uri="{FF2B5EF4-FFF2-40B4-BE49-F238E27FC236}">
                  <a16:creationId xmlns:a16="http://schemas.microsoft.com/office/drawing/2014/main" id="{01F43FE2-C6BE-4377-B5A0-B79D84ADA2F6}"/>
                </a:ext>
              </a:extLst>
            </p:cNvPr>
            <p:cNvSpPr/>
            <p:nvPr/>
          </p:nvSpPr>
          <p:spPr>
            <a:xfrm>
              <a:off x="1555673" y="5559972"/>
              <a:ext cx="73286" cy="104142"/>
            </a:xfrm>
            <a:prstGeom prst="chevron">
              <a:avLst>
                <a:gd name="adj" fmla="val 145714"/>
              </a:avLst>
            </a:prstGeom>
            <a:solidFill>
              <a:srgbClr val="3F5058"/>
            </a:solidFill>
            <a:ln w="38100">
              <a:solidFill>
                <a:srgbClr val="3F505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3" name="타원 22">
            <a:extLst>
              <a:ext uri="{FF2B5EF4-FFF2-40B4-BE49-F238E27FC236}">
                <a16:creationId xmlns:a16="http://schemas.microsoft.com/office/drawing/2014/main" id="{0D44AF86-BBB9-49C1-A754-EE9B6E9C36F6}"/>
              </a:ext>
            </a:extLst>
          </p:cNvPr>
          <p:cNvSpPr/>
          <p:nvPr/>
        </p:nvSpPr>
        <p:spPr>
          <a:xfrm>
            <a:off x="1164217" y="1101779"/>
            <a:ext cx="467316" cy="467316"/>
          </a:xfrm>
          <a:prstGeom prst="ellipse">
            <a:avLst/>
          </a:prstGeom>
          <a:solidFill>
            <a:srgbClr val="FD80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244BC8E-25DC-442A-AA04-C2DBEAD19BB3}"/>
              </a:ext>
            </a:extLst>
          </p:cNvPr>
          <p:cNvSpPr txBox="1"/>
          <p:nvPr/>
        </p:nvSpPr>
        <p:spPr>
          <a:xfrm>
            <a:off x="1660293" y="1175589"/>
            <a:ext cx="3111749" cy="12311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700" dirty="0" err="1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클러스터링</a:t>
            </a:r>
            <a:r>
              <a:rPr lang="ko-KR" altLang="en-US" sz="37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sz="37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&amp;</a:t>
            </a:r>
          </a:p>
          <a:p>
            <a:pPr algn="ctr"/>
            <a:r>
              <a:rPr lang="ko-KR" altLang="en-US" sz="37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추천 시스템</a:t>
            </a:r>
            <a:endParaRPr lang="ko-KR" altLang="ko-KR" sz="3700" dirty="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KoPubWorld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50395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C9A0983B-AD72-449B-9602-6BD8C4BC8DE5}"/>
              </a:ext>
            </a:extLst>
          </p:cNvPr>
          <p:cNvSpPr/>
          <p:nvPr/>
        </p:nvSpPr>
        <p:spPr>
          <a:xfrm>
            <a:off x="0" y="0"/>
            <a:ext cx="1810871" cy="6858000"/>
          </a:xfrm>
          <a:prstGeom prst="rect">
            <a:avLst/>
          </a:prstGeom>
          <a:solidFill>
            <a:srgbClr val="3F50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471AA1D-642E-4454-BDC0-ECFE9257B2AD}"/>
              </a:ext>
            </a:extLst>
          </p:cNvPr>
          <p:cNvGrpSpPr/>
          <p:nvPr/>
        </p:nvGrpSpPr>
        <p:grpSpPr>
          <a:xfrm>
            <a:off x="158273" y="1095874"/>
            <a:ext cx="1487908" cy="1699572"/>
            <a:chOff x="158273" y="1095874"/>
            <a:chExt cx="1487908" cy="169957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48D71FF-35DC-483F-A996-91C51C7CF19F}"/>
                </a:ext>
              </a:extLst>
            </p:cNvPr>
            <p:cNvSpPr txBox="1"/>
            <p:nvPr/>
          </p:nvSpPr>
          <p:spPr>
            <a:xfrm>
              <a:off x="158273" y="2019204"/>
              <a:ext cx="148790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데이터 전처리</a:t>
              </a:r>
              <a:endParaRPr lang="ko-KR" altLang="ko-KR" sz="16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23F7FFB-18DE-499A-B77E-E1C596033D0A}"/>
                </a:ext>
              </a:extLst>
            </p:cNvPr>
            <p:cNvSpPr txBox="1"/>
            <p:nvPr/>
          </p:nvSpPr>
          <p:spPr>
            <a:xfrm>
              <a:off x="431587" y="1095874"/>
              <a:ext cx="94769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54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02</a:t>
              </a:r>
              <a:endParaRPr lang="ko-KR" altLang="ko-KR" sz="5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9FBF5933-34FF-433B-9575-C7B7FAA60A79}"/>
                </a:ext>
              </a:extLst>
            </p:cNvPr>
            <p:cNvCxnSpPr>
              <a:cxnSpLocks/>
            </p:cNvCxnSpPr>
            <p:nvPr/>
          </p:nvCxnSpPr>
          <p:spPr>
            <a:xfrm>
              <a:off x="627757" y="2795446"/>
              <a:ext cx="494330" cy="0"/>
            </a:xfrm>
            <a:prstGeom prst="line">
              <a:avLst/>
            </a:prstGeom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79423248-63EA-40B4-82EF-751E38A9F5BB}"/>
              </a:ext>
            </a:extLst>
          </p:cNvPr>
          <p:cNvSpPr/>
          <p:nvPr/>
        </p:nvSpPr>
        <p:spPr>
          <a:xfrm>
            <a:off x="2323100" y="430208"/>
            <a:ext cx="2138354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EB359E6-7A69-4880-8FD7-7212D16B5881}"/>
              </a:ext>
            </a:extLst>
          </p:cNvPr>
          <p:cNvSpPr txBox="1"/>
          <p:nvPr/>
        </p:nvSpPr>
        <p:spPr>
          <a:xfrm>
            <a:off x="2577104" y="522540"/>
            <a:ext cx="17203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TITLE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을 입력하세요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2" name="사각형: 둥근 모서리 32">
            <a:extLst>
              <a:ext uri="{FF2B5EF4-FFF2-40B4-BE49-F238E27FC236}">
                <a16:creationId xmlns:a16="http://schemas.microsoft.com/office/drawing/2014/main" id="{67266898-C1A1-6748-8A75-349D08D8BE8E}"/>
              </a:ext>
            </a:extLst>
          </p:cNvPr>
          <p:cNvSpPr/>
          <p:nvPr/>
        </p:nvSpPr>
        <p:spPr>
          <a:xfrm>
            <a:off x="2323099" y="430208"/>
            <a:ext cx="3877675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D03AA5-E804-5143-A4C9-F01C472B39FE}"/>
              </a:ext>
            </a:extLst>
          </p:cNvPr>
          <p:cNvSpPr txBox="1"/>
          <p:nvPr/>
        </p:nvSpPr>
        <p:spPr>
          <a:xfrm>
            <a:off x="2760918" y="476374"/>
            <a:ext cx="25731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R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로 데이터 </a:t>
            </a:r>
            <a:r>
              <a:rPr lang="ko-KR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읽어오기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FBBBEF1-B9A5-AF49-B7B9-27291014E3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0580" y="1252542"/>
            <a:ext cx="5683624" cy="51752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EBD5733-4F04-8F43-8851-844EECD9C4D1}"/>
              </a:ext>
            </a:extLst>
          </p:cNvPr>
          <p:cNvSpPr txBox="1"/>
          <p:nvPr/>
        </p:nvSpPr>
        <p:spPr>
          <a:xfrm>
            <a:off x="9739600" y="1557539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경로</a:t>
            </a:r>
            <a:r>
              <a:rPr kumimoji="1" lang="ko-KR" altLang="en-US" dirty="0"/>
              <a:t> 이동</a:t>
            </a:r>
            <a:endParaRPr kumimoji="1" lang="en-US" altLang="ko-KR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1F35E4E-FBA6-6949-9F69-0543EC86FD2E}"/>
              </a:ext>
            </a:extLst>
          </p:cNvPr>
          <p:cNvSpPr/>
          <p:nvPr/>
        </p:nvSpPr>
        <p:spPr>
          <a:xfrm>
            <a:off x="9572625" y="2795446"/>
            <a:ext cx="213836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ko-KR" altLang="en-US" dirty="0">
                <a:sym typeface="Wingdings" pitchFamily="2" charset="2"/>
              </a:rPr>
              <a:t>각 파일을</a:t>
            </a:r>
            <a:endParaRPr kumimoji="1" lang="en-US" altLang="ko-KR" dirty="0">
              <a:sym typeface="Wingdings" pitchFamily="2" charset="2"/>
            </a:endParaRPr>
          </a:p>
          <a:p>
            <a:r>
              <a:rPr kumimoji="1" lang="ko-KR" altLang="en-US" dirty="0">
                <a:sym typeface="Wingdings" pitchFamily="2" charset="2"/>
              </a:rPr>
              <a:t>데이터 프레임으로</a:t>
            </a:r>
            <a:endParaRPr kumimoji="1" lang="ko-Kore-KR" altLang="en-US" dirty="0"/>
          </a:p>
        </p:txBody>
      </p:sp>
      <p:sp>
        <p:nvSpPr>
          <p:cNvPr id="7" name="아래쪽 화살표[D] 6">
            <a:extLst>
              <a:ext uri="{FF2B5EF4-FFF2-40B4-BE49-F238E27FC236}">
                <a16:creationId xmlns:a16="http://schemas.microsoft.com/office/drawing/2014/main" id="{95159981-55D0-5945-9BA2-AA13C67F5F98}"/>
              </a:ext>
            </a:extLst>
          </p:cNvPr>
          <p:cNvSpPr/>
          <p:nvPr/>
        </p:nvSpPr>
        <p:spPr>
          <a:xfrm>
            <a:off x="10153072" y="2112407"/>
            <a:ext cx="333953" cy="41648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아래쪽 화살표[D] 17">
            <a:extLst>
              <a:ext uri="{FF2B5EF4-FFF2-40B4-BE49-F238E27FC236}">
                <a16:creationId xmlns:a16="http://schemas.microsoft.com/office/drawing/2014/main" id="{76D9A628-BD19-5F47-B1CA-20452FD737CA}"/>
              </a:ext>
            </a:extLst>
          </p:cNvPr>
          <p:cNvSpPr/>
          <p:nvPr/>
        </p:nvSpPr>
        <p:spPr>
          <a:xfrm>
            <a:off x="10153070" y="3631926"/>
            <a:ext cx="333953" cy="41648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DDBB331-CDC3-2748-8052-CA61CA32DC79}"/>
              </a:ext>
            </a:extLst>
          </p:cNvPr>
          <p:cNvSpPr/>
          <p:nvPr/>
        </p:nvSpPr>
        <p:spPr>
          <a:xfrm>
            <a:off x="9417841" y="4327540"/>
            <a:ext cx="21383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ko-KR" altLang="en-US" dirty="0">
                <a:sym typeface="Wingdings" pitchFamily="2" charset="2"/>
              </a:rPr>
              <a:t>하나의 리스트로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535744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 animBg="1"/>
      <p:bldP spid="18" grpId="0" animBg="1"/>
      <p:bldP spid="1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C9A0983B-AD72-449B-9602-6BD8C4BC8DE5}"/>
              </a:ext>
            </a:extLst>
          </p:cNvPr>
          <p:cNvSpPr/>
          <p:nvPr/>
        </p:nvSpPr>
        <p:spPr>
          <a:xfrm>
            <a:off x="0" y="0"/>
            <a:ext cx="1810871" cy="6858000"/>
          </a:xfrm>
          <a:prstGeom prst="rect">
            <a:avLst/>
          </a:prstGeom>
          <a:solidFill>
            <a:srgbClr val="3F50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471AA1D-642E-4454-BDC0-ECFE9257B2AD}"/>
              </a:ext>
            </a:extLst>
          </p:cNvPr>
          <p:cNvGrpSpPr/>
          <p:nvPr/>
        </p:nvGrpSpPr>
        <p:grpSpPr>
          <a:xfrm>
            <a:off x="158273" y="1095874"/>
            <a:ext cx="1487908" cy="1699572"/>
            <a:chOff x="158273" y="1095874"/>
            <a:chExt cx="1487908" cy="169957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48D71FF-35DC-483F-A996-91C51C7CF19F}"/>
                </a:ext>
              </a:extLst>
            </p:cNvPr>
            <p:cNvSpPr txBox="1"/>
            <p:nvPr/>
          </p:nvSpPr>
          <p:spPr>
            <a:xfrm>
              <a:off x="158273" y="2019204"/>
              <a:ext cx="148790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데이터 전처리</a:t>
              </a:r>
              <a:endParaRPr lang="ko-KR" altLang="ko-KR" sz="16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23F7FFB-18DE-499A-B77E-E1C596033D0A}"/>
                </a:ext>
              </a:extLst>
            </p:cNvPr>
            <p:cNvSpPr txBox="1"/>
            <p:nvPr/>
          </p:nvSpPr>
          <p:spPr>
            <a:xfrm>
              <a:off x="431587" y="1095874"/>
              <a:ext cx="94769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54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02</a:t>
              </a:r>
              <a:endParaRPr lang="ko-KR" altLang="ko-KR" sz="5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9FBF5933-34FF-433B-9575-C7B7FAA60A79}"/>
                </a:ext>
              </a:extLst>
            </p:cNvPr>
            <p:cNvCxnSpPr>
              <a:cxnSpLocks/>
            </p:cNvCxnSpPr>
            <p:nvPr/>
          </p:nvCxnSpPr>
          <p:spPr>
            <a:xfrm>
              <a:off x="627757" y="2795446"/>
              <a:ext cx="494330" cy="0"/>
            </a:xfrm>
            <a:prstGeom prst="line">
              <a:avLst/>
            </a:prstGeom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79423248-63EA-40B4-82EF-751E38A9F5BB}"/>
              </a:ext>
            </a:extLst>
          </p:cNvPr>
          <p:cNvSpPr/>
          <p:nvPr/>
        </p:nvSpPr>
        <p:spPr>
          <a:xfrm>
            <a:off x="2323100" y="430208"/>
            <a:ext cx="2138354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EB359E6-7A69-4880-8FD7-7212D16B5881}"/>
              </a:ext>
            </a:extLst>
          </p:cNvPr>
          <p:cNvSpPr txBox="1"/>
          <p:nvPr/>
        </p:nvSpPr>
        <p:spPr>
          <a:xfrm>
            <a:off x="2577104" y="522540"/>
            <a:ext cx="17203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TITLE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을 입력하세요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2" name="사각형: 둥근 모서리 32">
            <a:extLst>
              <a:ext uri="{FF2B5EF4-FFF2-40B4-BE49-F238E27FC236}">
                <a16:creationId xmlns:a16="http://schemas.microsoft.com/office/drawing/2014/main" id="{67266898-C1A1-6748-8A75-349D08D8BE8E}"/>
              </a:ext>
            </a:extLst>
          </p:cNvPr>
          <p:cNvSpPr/>
          <p:nvPr/>
        </p:nvSpPr>
        <p:spPr>
          <a:xfrm>
            <a:off x="2323099" y="430208"/>
            <a:ext cx="3877675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D03AA5-E804-5143-A4C9-F01C472B39FE}"/>
              </a:ext>
            </a:extLst>
          </p:cNvPr>
          <p:cNvSpPr txBox="1"/>
          <p:nvPr/>
        </p:nvSpPr>
        <p:spPr>
          <a:xfrm>
            <a:off x="2760918" y="476374"/>
            <a:ext cx="25731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R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로 데이터 </a:t>
            </a:r>
            <a:r>
              <a:rPr lang="ko-KR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읽어오기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A9E1870-E6FB-DB48-8C58-346EB2C587E6}"/>
              </a:ext>
            </a:extLst>
          </p:cNvPr>
          <p:cNvSpPr txBox="1"/>
          <p:nvPr/>
        </p:nvSpPr>
        <p:spPr>
          <a:xfrm>
            <a:off x="6454778" y="522541"/>
            <a:ext cx="36487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코드를 보기 전에</a:t>
            </a:r>
            <a:r>
              <a:rPr lang="en-US" altLang="ko-KR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 – </a:t>
            </a:r>
            <a:r>
              <a:rPr lang="en-US" altLang="ko-KR" sz="2000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str_extract</a:t>
            </a:r>
            <a:endParaRPr lang="en-US" altLang="ko-KR" sz="2000" i="1" dirty="0">
              <a:solidFill>
                <a:schemeClr val="tx1">
                  <a:lumMod val="75000"/>
                  <a:lumOff val="25000"/>
                </a:schemeClr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C17F45A-04E2-3D42-90D5-CCE761018C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3076" y="3216739"/>
            <a:ext cx="3135396" cy="872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1308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C9A0983B-AD72-449B-9602-6BD8C4BC8DE5}"/>
              </a:ext>
            </a:extLst>
          </p:cNvPr>
          <p:cNvSpPr/>
          <p:nvPr/>
        </p:nvSpPr>
        <p:spPr>
          <a:xfrm>
            <a:off x="0" y="0"/>
            <a:ext cx="1810871" cy="6858000"/>
          </a:xfrm>
          <a:prstGeom prst="rect">
            <a:avLst/>
          </a:prstGeom>
          <a:solidFill>
            <a:srgbClr val="3F50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471AA1D-642E-4454-BDC0-ECFE9257B2AD}"/>
              </a:ext>
            </a:extLst>
          </p:cNvPr>
          <p:cNvGrpSpPr/>
          <p:nvPr/>
        </p:nvGrpSpPr>
        <p:grpSpPr>
          <a:xfrm>
            <a:off x="158273" y="1095874"/>
            <a:ext cx="1487908" cy="1699572"/>
            <a:chOff x="158273" y="1095874"/>
            <a:chExt cx="1487908" cy="169957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48D71FF-35DC-483F-A996-91C51C7CF19F}"/>
                </a:ext>
              </a:extLst>
            </p:cNvPr>
            <p:cNvSpPr txBox="1"/>
            <p:nvPr/>
          </p:nvSpPr>
          <p:spPr>
            <a:xfrm>
              <a:off x="158273" y="2019204"/>
              <a:ext cx="148790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데이터 전처리</a:t>
              </a:r>
              <a:endParaRPr lang="ko-KR" altLang="ko-KR" sz="16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23F7FFB-18DE-499A-B77E-E1C596033D0A}"/>
                </a:ext>
              </a:extLst>
            </p:cNvPr>
            <p:cNvSpPr txBox="1"/>
            <p:nvPr/>
          </p:nvSpPr>
          <p:spPr>
            <a:xfrm>
              <a:off x="431587" y="1095874"/>
              <a:ext cx="94769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54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02</a:t>
              </a:r>
              <a:endParaRPr lang="ko-KR" altLang="ko-KR" sz="5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9FBF5933-34FF-433B-9575-C7B7FAA60A79}"/>
                </a:ext>
              </a:extLst>
            </p:cNvPr>
            <p:cNvCxnSpPr>
              <a:cxnSpLocks/>
            </p:cNvCxnSpPr>
            <p:nvPr/>
          </p:nvCxnSpPr>
          <p:spPr>
            <a:xfrm>
              <a:off x="627757" y="2795446"/>
              <a:ext cx="494330" cy="0"/>
            </a:xfrm>
            <a:prstGeom prst="line">
              <a:avLst/>
            </a:prstGeom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79423248-63EA-40B4-82EF-751E38A9F5BB}"/>
              </a:ext>
            </a:extLst>
          </p:cNvPr>
          <p:cNvSpPr/>
          <p:nvPr/>
        </p:nvSpPr>
        <p:spPr>
          <a:xfrm>
            <a:off x="2323100" y="430208"/>
            <a:ext cx="2138354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EB359E6-7A69-4880-8FD7-7212D16B5881}"/>
              </a:ext>
            </a:extLst>
          </p:cNvPr>
          <p:cNvSpPr txBox="1"/>
          <p:nvPr/>
        </p:nvSpPr>
        <p:spPr>
          <a:xfrm>
            <a:off x="2577104" y="522540"/>
            <a:ext cx="17203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TITLE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을 입력하세요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2" name="사각형: 둥근 모서리 32">
            <a:extLst>
              <a:ext uri="{FF2B5EF4-FFF2-40B4-BE49-F238E27FC236}">
                <a16:creationId xmlns:a16="http://schemas.microsoft.com/office/drawing/2014/main" id="{67266898-C1A1-6748-8A75-349D08D8BE8E}"/>
              </a:ext>
            </a:extLst>
          </p:cNvPr>
          <p:cNvSpPr/>
          <p:nvPr/>
        </p:nvSpPr>
        <p:spPr>
          <a:xfrm>
            <a:off x="2323099" y="430208"/>
            <a:ext cx="3877675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D03AA5-E804-5143-A4C9-F01C472B39FE}"/>
              </a:ext>
            </a:extLst>
          </p:cNvPr>
          <p:cNvSpPr txBox="1"/>
          <p:nvPr/>
        </p:nvSpPr>
        <p:spPr>
          <a:xfrm>
            <a:off x="2760918" y="476374"/>
            <a:ext cx="25731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R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로 데이터 </a:t>
            </a:r>
            <a:r>
              <a:rPr lang="ko-KR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읽어오기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A9E1870-E6FB-DB48-8C58-346EB2C587E6}"/>
              </a:ext>
            </a:extLst>
          </p:cNvPr>
          <p:cNvSpPr txBox="1"/>
          <p:nvPr/>
        </p:nvSpPr>
        <p:spPr>
          <a:xfrm>
            <a:off x="6454778" y="522541"/>
            <a:ext cx="35525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코드를 보기 전에</a:t>
            </a:r>
            <a:r>
              <a:rPr lang="en-US" altLang="ko-KR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 – ls(), </a:t>
            </a:r>
            <a:r>
              <a:rPr lang="en-US" altLang="ko-KR" sz="2000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mget</a:t>
            </a:r>
            <a:endParaRPr lang="en-US" altLang="ko-KR" sz="2000" i="1" dirty="0">
              <a:solidFill>
                <a:schemeClr val="tx1">
                  <a:lumMod val="75000"/>
                  <a:lumOff val="25000"/>
                </a:schemeClr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A73370C-A34F-9D47-B710-902B49F7FA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6035" y="2427146"/>
            <a:ext cx="3678743" cy="91182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8943294-B7BC-CC47-BD02-3DD060BE5E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2404" y="3878962"/>
            <a:ext cx="3372640" cy="126107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3F9B993-8478-1843-95C7-DD57A05244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29508" y="2427146"/>
            <a:ext cx="4572914" cy="92694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9AB1B50-522D-494A-A4EA-1C0B0033B7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29508" y="3888822"/>
            <a:ext cx="4149313" cy="1637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476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C9A0983B-AD72-449B-9602-6BD8C4BC8DE5}"/>
              </a:ext>
            </a:extLst>
          </p:cNvPr>
          <p:cNvSpPr/>
          <p:nvPr/>
        </p:nvSpPr>
        <p:spPr>
          <a:xfrm>
            <a:off x="0" y="0"/>
            <a:ext cx="1810871" cy="6858000"/>
          </a:xfrm>
          <a:prstGeom prst="rect">
            <a:avLst/>
          </a:prstGeom>
          <a:solidFill>
            <a:srgbClr val="3F50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471AA1D-642E-4454-BDC0-ECFE9257B2AD}"/>
              </a:ext>
            </a:extLst>
          </p:cNvPr>
          <p:cNvGrpSpPr/>
          <p:nvPr/>
        </p:nvGrpSpPr>
        <p:grpSpPr>
          <a:xfrm>
            <a:off x="158273" y="1095874"/>
            <a:ext cx="1487908" cy="1699572"/>
            <a:chOff x="158273" y="1095874"/>
            <a:chExt cx="1487908" cy="169957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48D71FF-35DC-483F-A996-91C51C7CF19F}"/>
                </a:ext>
              </a:extLst>
            </p:cNvPr>
            <p:cNvSpPr txBox="1"/>
            <p:nvPr/>
          </p:nvSpPr>
          <p:spPr>
            <a:xfrm>
              <a:off x="158273" y="2019204"/>
              <a:ext cx="148790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데이터 전처리</a:t>
              </a:r>
              <a:endParaRPr lang="ko-KR" altLang="ko-KR" sz="16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23F7FFB-18DE-499A-B77E-E1C596033D0A}"/>
                </a:ext>
              </a:extLst>
            </p:cNvPr>
            <p:cNvSpPr txBox="1"/>
            <p:nvPr/>
          </p:nvSpPr>
          <p:spPr>
            <a:xfrm>
              <a:off x="431587" y="1095874"/>
              <a:ext cx="94769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54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02</a:t>
              </a:r>
              <a:endParaRPr lang="ko-KR" altLang="ko-KR" sz="5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9FBF5933-34FF-433B-9575-C7B7FAA60A79}"/>
                </a:ext>
              </a:extLst>
            </p:cNvPr>
            <p:cNvCxnSpPr>
              <a:cxnSpLocks/>
            </p:cNvCxnSpPr>
            <p:nvPr/>
          </p:nvCxnSpPr>
          <p:spPr>
            <a:xfrm>
              <a:off x="627757" y="2795446"/>
              <a:ext cx="494330" cy="0"/>
            </a:xfrm>
            <a:prstGeom prst="line">
              <a:avLst/>
            </a:prstGeom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79423248-63EA-40B4-82EF-751E38A9F5BB}"/>
              </a:ext>
            </a:extLst>
          </p:cNvPr>
          <p:cNvSpPr/>
          <p:nvPr/>
        </p:nvSpPr>
        <p:spPr>
          <a:xfrm>
            <a:off x="2323100" y="430208"/>
            <a:ext cx="2138354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EB359E6-7A69-4880-8FD7-7212D16B5881}"/>
              </a:ext>
            </a:extLst>
          </p:cNvPr>
          <p:cNvSpPr txBox="1"/>
          <p:nvPr/>
        </p:nvSpPr>
        <p:spPr>
          <a:xfrm>
            <a:off x="2577104" y="522540"/>
            <a:ext cx="17203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TITLE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을 입력하세요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2" name="사각형: 둥근 모서리 32">
            <a:extLst>
              <a:ext uri="{FF2B5EF4-FFF2-40B4-BE49-F238E27FC236}">
                <a16:creationId xmlns:a16="http://schemas.microsoft.com/office/drawing/2014/main" id="{67266898-C1A1-6748-8A75-349D08D8BE8E}"/>
              </a:ext>
            </a:extLst>
          </p:cNvPr>
          <p:cNvSpPr/>
          <p:nvPr/>
        </p:nvSpPr>
        <p:spPr>
          <a:xfrm>
            <a:off x="2323099" y="430208"/>
            <a:ext cx="3877675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D03AA5-E804-5143-A4C9-F01C472B39FE}"/>
              </a:ext>
            </a:extLst>
          </p:cNvPr>
          <p:cNvSpPr txBox="1"/>
          <p:nvPr/>
        </p:nvSpPr>
        <p:spPr>
          <a:xfrm>
            <a:off x="2760918" y="476374"/>
            <a:ext cx="25731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R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로 데이터 </a:t>
            </a:r>
            <a:r>
              <a:rPr lang="ko-KR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읽어오기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60740BF-F902-C444-A1C0-2ADB56D6856E}"/>
              </a:ext>
            </a:extLst>
          </p:cNvPr>
          <p:cNvSpPr txBox="1"/>
          <p:nvPr/>
        </p:nvSpPr>
        <p:spPr>
          <a:xfrm>
            <a:off x="4767262" y="3075057"/>
            <a:ext cx="383791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R studio</a:t>
            </a:r>
            <a:r>
              <a:rPr lang="ko-KR" altLang="en-US" sz="4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로 이동</a:t>
            </a:r>
            <a:endParaRPr lang="en-US" altLang="ko-KR" sz="4000" i="1" dirty="0">
              <a:solidFill>
                <a:schemeClr val="tx1">
                  <a:lumMod val="75000"/>
                  <a:lumOff val="25000"/>
                </a:schemeClr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KoPubWorld돋움체_Pro Medium" panose="00000600000000000000" pitchFamily="50" charset="-127"/>
            </a:endParaRPr>
          </a:p>
          <a:p>
            <a:pPr algn="ctr"/>
            <a:r>
              <a:rPr lang="en-US" altLang="ko-KR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8886766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C9A0983B-AD72-449B-9602-6BD8C4BC8DE5}"/>
              </a:ext>
            </a:extLst>
          </p:cNvPr>
          <p:cNvSpPr/>
          <p:nvPr/>
        </p:nvSpPr>
        <p:spPr>
          <a:xfrm>
            <a:off x="0" y="0"/>
            <a:ext cx="1810871" cy="6858000"/>
          </a:xfrm>
          <a:prstGeom prst="rect">
            <a:avLst/>
          </a:prstGeom>
          <a:solidFill>
            <a:srgbClr val="3F50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471AA1D-642E-4454-BDC0-ECFE9257B2AD}"/>
              </a:ext>
            </a:extLst>
          </p:cNvPr>
          <p:cNvGrpSpPr/>
          <p:nvPr/>
        </p:nvGrpSpPr>
        <p:grpSpPr>
          <a:xfrm>
            <a:off x="158273" y="1095874"/>
            <a:ext cx="1487908" cy="1699572"/>
            <a:chOff x="158273" y="1095874"/>
            <a:chExt cx="1487908" cy="169957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48D71FF-35DC-483F-A996-91C51C7CF19F}"/>
                </a:ext>
              </a:extLst>
            </p:cNvPr>
            <p:cNvSpPr txBox="1"/>
            <p:nvPr/>
          </p:nvSpPr>
          <p:spPr>
            <a:xfrm>
              <a:off x="158273" y="2019204"/>
              <a:ext cx="148790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데이터 전처리</a:t>
              </a:r>
              <a:endParaRPr lang="ko-KR" altLang="ko-KR" sz="16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23F7FFB-18DE-499A-B77E-E1C596033D0A}"/>
                </a:ext>
              </a:extLst>
            </p:cNvPr>
            <p:cNvSpPr txBox="1"/>
            <p:nvPr/>
          </p:nvSpPr>
          <p:spPr>
            <a:xfrm>
              <a:off x="431587" y="1095874"/>
              <a:ext cx="94769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54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02</a:t>
              </a:r>
              <a:endParaRPr lang="ko-KR" altLang="ko-KR" sz="5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9FBF5933-34FF-433B-9575-C7B7FAA60A79}"/>
                </a:ext>
              </a:extLst>
            </p:cNvPr>
            <p:cNvCxnSpPr>
              <a:cxnSpLocks/>
            </p:cNvCxnSpPr>
            <p:nvPr/>
          </p:nvCxnSpPr>
          <p:spPr>
            <a:xfrm>
              <a:off x="627757" y="2795446"/>
              <a:ext cx="494330" cy="0"/>
            </a:xfrm>
            <a:prstGeom prst="line">
              <a:avLst/>
            </a:prstGeom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79423248-63EA-40B4-82EF-751E38A9F5BB}"/>
              </a:ext>
            </a:extLst>
          </p:cNvPr>
          <p:cNvSpPr/>
          <p:nvPr/>
        </p:nvSpPr>
        <p:spPr>
          <a:xfrm>
            <a:off x="2323100" y="430208"/>
            <a:ext cx="2138354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EB359E6-7A69-4880-8FD7-7212D16B5881}"/>
              </a:ext>
            </a:extLst>
          </p:cNvPr>
          <p:cNvSpPr txBox="1"/>
          <p:nvPr/>
        </p:nvSpPr>
        <p:spPr>
          <a:xfrm>
            <a:off x="2577104" y="522540"/>
            <a:ext cx="17203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TITLE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을 입력하세요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2" name="사각형: 둥근 모서리 32">
            <a:extLst>
              <a:ext uri="{FF2B5EF4-FFF2-40B4-BE49-F238E27FC236}">
                <a16:creationId xmlns:a16="http://schemas.microsoft.com/office/drawing/2014/main" id="{67266898-C1A1-6748-8A75-349D08D8BE8E}"/>
              </a:ext>
            </a:extLst>
          </p:cNvPr>
          <p:cNvSpPr/>
          <p:nvPr/>
        </p:nvSpPr>
        <p:spPr>
          <a:xfrm>
            <a:off x="2323099" y="430208"/>
            <a:ext cx="3877675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D03AA5-E804-5143-A4C9-F01C472B39FE}"/>
              </a:ext>
            </a:extLst>
          </p:cNvPr>
          <p:cNvSpPr txBox="1"/>
          <p:nvPr/>
        </p:nvSpPr>
        <p:spPr>
          <a:xfrm>
            <a:off x="2760918" y="476374"/>
            <a:ext cx="25731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R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로 데이터 </a:t>
            </a:r>
            <a:r>
              <a:rPr lang="ko-KR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읽어오기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5D6F03C-F90F-4F47-8730-F88684E4BB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1412" y="1754141"/>
            <a:ext cx="6516688" cy="462748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3FBB67D-FA5B-1E4A-A734-C94D7D76312B}"/>
              </a:ext>
            </a:extLst>
          </p:cNvPr>
          <p:cNvSpPr txBox="1"/>
          <p:nvPr/>
        </p:nvSpPr>
        <p:spPr>
          <a:xfrm>
            <a:off x="6454778" y="522541"/>
            <a:ext cx="44646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여기까지 완성되었다면 넘어갑니다</a:t>
            </a:r>
            <a:r>
              <a:rPr lang="en-US" altLang="ko-KR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~!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2F58C6C-1ABF-A046-AAAC-5E794E8DBFBB}"/>
              </a:ext>
            </a:extLst>
          </p:cNvPr>
          <p:cNvSpPr txBox="1"/>
          <p:nvPr/>
        </p:nvSpPr>
        <p:spPr>
          <a:xfrm>
            <a:off x="3567486" y="1415586"/>
            <a:ext cx="3593484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[</a:t>
            </a:r>
            <a:r>
              <a:rPr lang="ko-KR" alt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 우측 상단 </a:t>
            </a:r>
            <a:r>
              <a:rPr lang="en-US" altLang="ko-KR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Environment </a:t>
            </a:r>
            <a:r>
              <a:rPr lang="ko-KR" alt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탭을 확인해주세요 </a:t>
            </a:r>
            <a:r>
              <a:rPr lang="en-US" altLang="ko-KR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6733721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C9A0983B-AD72-449B-9602-6BD8C4BC8DE5}"/>
              </a:ext>
            </a:extLst>
          </p:cNvPr>
          <p:cNvSpPr/>
          <p:nvPr/>
        </p:nvSpPr>
        <p:spPr>
          <a:xfrm>
            <a:off x="0" y="0"/>
            <a:ext cx="1810871" cy="6858000"/>
          </a:xfrm>
          <a:prstGeom prst="rect">
            <a:avLst/>
          </a:prstGeom>
          <a:solidFill>
            <a:srgbClr val="3F50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471AA1D-642E-4454-BDC0-ECFE9257B2AD}"/>
              </a:ext>
            </a:extLst>
          </p:cNvPr>
          <p:cNvGrpSpPr/>
          <p:nvPr/>
        </p:nvGrpSpPr>
        <p:grpSpPr>
          <a:xfrm>
            <a:off x="158273" y="1095874"/>
            <a:ext cx="1487908" cy="1699572"/>
            <a:chOff x="158273" y="1095874"/>
            <a:chExt cx="1487908" cy="169957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48D71FF-35DC-483F-A996-91C51C7CF19F}"/>
                </a:ext>
              </a:extLst>
            </p:cNvPr>
            <p:cNvSpPr txBox="1"/>
            <p:nvPr/>
          </p:nvSpPr>
          <p:spPr>
            <a:xfrm>
              <a:off x="158273" y="2019204"/>
              <a:ext cx="148790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데이터 전처리</a:t>
              </a:r>
              <a:endParaRPr lang="ko-KR" altLang="ko-KR" sz="16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23F7FFB-18DE-499A-B77E-E1C596033D0A}"/>
                </a:ext>
              </a:extLst>
            </p:cNvPr>
            <p:cNvSpPr txBox="1"/>
            <p:nvPr/>
          </p:nvSpPr>
          <p:spPr>
            <a:xfrm>
              <a:off x="431587" y="1095874"/>
              <a:ext cx="94769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54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02</a:t>
              </a:r>
              <a:endParaRPr lang="ko-KR" altLang="ko-KR" sz="5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9FBF5933-34FF-433B-9575-C7B7FAA60A79}"/>
                </a:ext>
              </a:extLst>
            </p:cNvPr>
            <p:cNvCxnSpPr>
              <a:cxnSpLocks/>
            </p:cNvCxnSpPr>
            <p:nvPr/>
          </p:nvCxnSpPr>
          <p:spPr>
            <a:xfrm>
              <a:off x="627757" y="2795446"/>
              <a:ext cx="494330" cy="0"/>
            </a:xfrm>
            <a:prstGeom prst="line">
              <a:avLst/>
            </a:prstGeom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79423248-63EA-40B4-82EF-751E38A9F5BB}"/>
              </a:ext>
            </a:extLst>
          </p:cNvPr>
          <p:cNvSpPr/>
          <p:nvPr/>
        </p:nvSpPr>
        <p:spPr>
          <a:xfrm>
            <a:off x="2323100" y="430208"/>
            <a:ext cx="2138354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EB359E6-7A69-4880-8FD7-7212D16B5881}"/>
              </a:ext>
            </a:extLst>
          </p:cNvPr>
          <p:cNvSpPr txBox="1"/>
          <p:nvPr/>
        </p:nvSpPr>
        <p:spPr>
          <a:xfrm>
            <a:off x="2577104" y="522540"/>
            <a:ext cx="17203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TITLE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을 입력하세요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2" name="사각형: 둥근 모서리 32">
            <a:extLst>
              <a:ext uri="{FF2B5EF4-FFF2-40B4-BE49-F238E27FC236}">
                <a16:creationId xmlns:a16="http://schemas.microsoft.com/office/drawing/2014/main" id="{67266898-C1A1-6748-8A75-349D08D8BE8E}"/>
              </a:ext>
            </a:extLst>
          </p:cNvPr>
          <p:cNvSpPr/>
          <p:nvPr/>
        </p:nvSpPr>
        <p:spPr>
          <a:xfrm>
            <a:off x="2323099" y="430208"/>
            <a:ext cx="2650584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D03AA5-E804-5143-A4C9-F01C472B39FE}"/>
              </a:ext>
            </a:extLst>
          </p:cNvPr>
          <p:cNvSpPr txBox="1"/>
          <p:nvPr/>
        </p:nvSpPr>
        <p:spPr>
          <a:xfrm>
            <a:off x="2760918" y="476374"/>
            <a:ext cx="18133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데이터 합치기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779214A-4F5E-4F45-B6F2-5DF1D27913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7541" y="1881748"/>
            <a:ext cx="7916702" cy="4839475"/>
          </a:xfrm>
          <a:prstGeom prst="rect">
            <a:avLst/>
          </a:prstGeom>
        </p:spPr>
      </p:pic>
      <p:sp>
        <p:nvSpPr>
          <p:cNvPr id="4" name="아래쪽 화살표[D] 3">
            <a:extLst>
              <a:ext uri="{FF2B5EF4-FFF2-40B4-BE49-F238E27FC236}">
                <a16:creationId xmlns:a16="http://schemas.microsoft.com/office/drawing/2014/main" id="{D7DF1A20-57EA-6D4E-A996-0F32D00AFCFD}"/>
              </a:ext>
            </a:extLst>
          </p:cNvPr>
          <p:cNvSpPr/>
          <p:nvPr/>
        </p:nvSpPr>
        <p:spPr>
          <a:xfrm>
            <a:off x="7500938" y="1671638"/>
            <a:ext cx="271462" cy="347566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아래쪽 화살표[D] 14">
            <a:extLst>
              <a:ext uri="{FF2B5EF4-FFF2-40B4-BE49-F238E27FC236}">
                <a16:creationId xmlns:a16="http://schemas.microsoft.com/office/drawing/2014/main" id="{4E648258-1016-3F47-91B7-BEEB73E53653}"/>
              </a:ext>
            </a:extLst>
          </p:cNvPr>
          <p:cNvSpPr/>
          <p:nvPr/>
        </p:nvSpPr>
        <p:spPr>
          <a:xfrm rot="16200000">
            <a:off x="3338027" y="4127702"/>
            <a:ext cx="271462" cy="347566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9AD8091-6500-254A-9610-A2B36D4BCEAB}"/>
              </a:ext>
            </a:extLst>
          </p:cNvPr>
          <p:cNvSpPr txBox="1"/>
          <p:nvPr/>
        </p:nvSpPr>
        <p:spPr>
          <a:xfrm>
            <a:off x="7340754" y="1197251"/>
            <a:ext cx="59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user</a:t>
            </a:r>
            <a:endParaRPr kumimoji="1" lang="en-US" altLang="ko-K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4A96AB3-67C9-DC44-B430-600058204063}"/>
              </a:ext>
            </a:extLst>
          </p:cNvPr>
          <p:cNvSpPr txBox="1"/>
          <p:nvPr/>
        </p:nvSpPr>
        <p:spPr>
          <a:xfrm>
            <a:off x="2586015" y="4116819"/>
            <a:ext cx="611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item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368325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5" grpId="0" animBg="1"/>
      <p:bldP spid="16" grpId="0"/>
      <p:bldP spid="1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C9A0983B-AD72-449B-9602-6BD8C4BC8DE5}"/>
              </a:ext>
            </a:extLst>
          </p:cNvPr>
          <p:cNvSpPr/>
          <p:nvPr/>
        </p:nvSpPr>
        <p:spPr>
          <a:xfrm>
            <a:off x="0" y="0"/>
            <a:ext cx="1810871" cy="6858000"/>
          </a:xfrm>
          <a:prstGeom prst="rect">
            <a:avLst/>
          </a:prstGeom>
          <a:solidFill>
            <a:srgbClr val="3F50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471AA1D-642E-4454-BDC0-ECFE9257B2AD}"/>
              </a:ext>
            </a:extLst>
          </p:cNvPr>
          <p:cNvGrpSpPr/>
          <p:nvPr/>
        </p:nvGrpSpPr>
        <p:grpSpPr>
          <a:xfrm>
            <a:off x="158273" y="1095874"/>
            <a:ext cx="1487908" cy="1699572"/>
            <a:chOff x="158273" y="1095874"/>
            <a:chExt cx="1487908" cy="169957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48D71FF-35DC-483F-A996-91C51C7CF19F}"/>
                </a:ext>
              </a:extLst>
            </p:cNvPr>
            <p:cNvSpPr txBox="1"/>
            <p:nvPr/>
          </p:nvSpPr>
          <p:spPr>
            <a:xfrm>
              <a:off x="158273" y="2019204"/>
              <a:ext cx="148790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데이터 전처리</a:t>
              </a:r>
              <a:endParaRPr lang="ko-KR" altLang="ko-KR" sz="16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23F7FFB-18DE-499A-B77E-E1C596033D0A}"/>
                </a:ext>
              </a:extLst>
            </p:cNvPr>
            <p:cNvSpPr txBox="1"/>
            <p:nvPr/>
          </p:nvSpPr>
          <p:spPr>
            <a:xfrm>
              <a:off x="431587" y="1095874"/>
              <a:ext cx="94769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54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02</a:t>
              </a:r>
              <a:endParaRPr lang="ko-KR" altLang="ko-KR" sz="5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9FBF5933-34FF-433B-9575-C7B7FAA60A79}"/>
                </a:ext>
              </a:extLst>
            </p:cNvPr>
            <p:cNvCxnSpPr>
              <a:cxnSpLocks/>
            </p:cNvCxnSpPr>
            <p:nvPr/>
          </p:nvCxnSpPr>
          <p:spPr>
            <a:xfrm>
              <a:off x="627757" y="2795446"/>
              <a:ext cx="494330" cy="0"/>
            </a:xfrm>
            <a:prstGeom prst="line">
              <a:avLst/>
            </a:prstGeom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6" name="사각형: 둥근 모서리 32">
            <a:extLst>
              <a:ext uri="{FF2B5EF4-FFF2-40B4-BE49-F238E27FC236}">
                <a16:creationId xmlns:a16="http://schemas.microsoft.com/office/drawing/2014/main" id="{22A18062-FB2F-DA46-A8B2-10559A031FEF}"/>
              </a:ext>
            </a:extLst>
          </p:cNvPr>
          <p:cNvSpPr/>
          <p:nvPr/>
        </p:nvSpPr>
        <p:spPr>
          <a:xfrm>
            <a:off x="2323100" y="430208"/>
            <a:ext cx="2138354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3AEC5B2-3F3A-874E-AE0F-6CAEC071C35B}"/>
              </a:ext>
            </a:extLst>
          </p:cNvPr>
          <p:cNvSpPr txBox="1"/>
          <p:nvPr/>
        </p:nvSpPr>
        <p:spPr>
          <a:xfrm>
            <a:off x="2577104" y="522540"/>
            <a:ext cx="17203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TITLE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을 입력하세요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29" name="사각형: 둥근 모서리 32">
            <a:extLst>
              <a:ext uri="{FF2B5EF4-FFF2-40B4-BE49-F238E27FC236}">
                <a16:creationId xmlns:a16="http://schemas.microsoft.com/office/drawing/2014/main" id="{A0523ED2-72F7-174E-9830-292BF553A8AC}"/>
              </a:ext>
            </a:extLst>
          </p:cNvPr>
          <p:cNvSpPr/>
          <p:nvPr/>
        </p:nvSpPr>
        <p:spPr>
          <a:xfrm>
            <a:off x="2323099" y="430208"/>
            <a:ext cx="2650584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1969D86-18FB-D14E-99C1-D2522CC7AC18}"/>
              </a:ext>
            </a:extLst>
          </p:cNvPr>
          <p:cNvSpPr txBox="1"/>
          <p:nvPr/>
        </p:nvSpPr>
        <p:spPr>
          <a:xfrm>
            <a:off x="2760918" y="476374"/>
            <a:ext cx="18133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데이터 합치기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696B3B7-24E6-5748-BF3A-CE6A4E4A11F7}"/>
              </a:ext>
            </a:extLst>
          </p:cNvPr>
          <p:cNvSpPr txBox="1"/>
          <p:nvPr/>
        </p:nvSpPr>
        <p:spPr>
          <a:xfrm>
            <a:off x="2856635" y="1285102"/>
            <a:ext cx="3791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dirty="0"/>
              <a:t>User-based Collaborative filtering</a:t>
            </a:r>
            <a:endParaRPr kumimoji="1" lang="ko-Kore-KR" altLang="en-US" sz="2000" dirty="0"/>
          </a:p>
        </p:txBody>
      </p: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E6650F6F-FC7F-A649-869D-6470CA7BBBA8}"/>
              </a:ext>
            </a:extLst>
          </p:cNvPr>
          <p:cNvGraphicFramePr>
            <a:graphicFrameLocks noGrp="1"/>
          </p:cNvGraphicFramePr>
          <p:nvPr/>
        </p:nvGraphicFramePr>
        <p:xfrm>
          <a:off x="3322383" y="2659676"/>
          <a:ext cx="2734190" cy="212239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547045">
                  <a:extLst>
                    <a:ext uri="{9D8B030D-6E8A-4147-A177-3AD203B41FA5}">
                      <a16:colId xmlns:a16="http://schemas.microsoft.com/office/drawing/2014/main" val="1882357560"/>
                    </a:ext>
                  </a:extLst>
                </a:gridCol>
                <a:gridCol w="546631">
                  <a:extLst>
                    <a:ext uri="{9D8B030D-6E8A-4147-A177-3AD203B41FA5}">
                      <a16:colId xmlns:a16="http://schemas.microsoft.com/office/drawing/2014/main" val="1354934402"/>
                    </a:ext>
                  </a:extLst>
                </a:gridCol>
                <a:gridCol w="546838">
                  <a:extLst>
                    <a:ext uri="{9D8B030D-6E8A-4147-A177-3AD203B41FA5}">
                      <a16:colId xmlns:a16="http://schemas.microsoft.com/office/drawing/2014/main" val="2241211721"/>
                    </a:ext>
                  </a:extLst>
                </a:gridCol>
                <a:gridCol w="546838">
                  <a:extLst>
                    <a:ext uri="{9D8B030D-6E8A-4147-A177-3AD203B41FA5}">
                      <a16:colId xmlns:a16="http://schemas.microsoft.com/office/drawing/2014/main" val="1286945680"/>
                    </a:ext>
                  </a:extLst>
                </a:gridCol>
                <a:gridCol w="546838">
                  <a:extLst>
                    <a:ext uri="{9D8B030D-6E8A-4147-A177-3AD203B41FA5}">
                      <a16:colId xmlns:a16="http://schemas.microsoft.com/office/drawing/2014/main" val="2950210058"/>
                    </a:ext>
                  </a:extLst>
                </a:gridCol>
              </a:tblGrid>
              <a:tr h="424478">
                <a:tc>
                  <a:txBody>
                    <a:bodyPr/>
                    <a:lstStyle/>
                    <a:p>
                      <a:pPr algn="ctr"/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i1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i2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i3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i4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2227819"/>
                  </a:ext>
                </a:extLst>
              </a:tr>
              <a:tr h="424478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u1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4291231"/>
                  </a:ext>
                </a:extLst>
              </a:tr>
              <a:tr h="424478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u2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6011130"/>
                  </a:ext>
                </a:extLst>
              </a:tr>
              <a:tr h="424478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u3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3387844"/>
                  </a:ext>
                </a:extLst>
              </a:tr>
              <a:tr h="424478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u4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0273618"/>
                  </a:ext>
                </a:extLst>
              </a:tr>
            </a:tbl>
          </a:graphicData>
        </a:graphic>
      </p:graphicFrame>
      <p:sp>
        <p:nvSpPr>
          <p:cNvPr id="34" name="TextBox 33">
            <a:extLst>
              <a:ext uri="{FF2B5EF4-FFF2-40B4-BE49-F238E27FC236}">
                <a16:creationId xmlns:a16="http://schemas.microsoft.com/office/drawing/2014/main" id="{BEDB187F-7662-BF4A-9421-124943DB10E2}"/>
              </a:ext>
            </a:extLst>
          </p:cNvPr>
          <p:cNvSpPr txBox="1"/>
          <p:nvPr/>
        </p:nvSpPr>
        <p:spPr>
          <a:xfrm>
            <a:off x="4589289" y="3720871"/>
            <a:ext cx="948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i="1" dirty="0"/>
              <a:t>ratings</a:t>
            </a:r>
            <a:endParaRPr kumimoji="1" lang="ko-Kore-KR" altLang="en-US" i="1" dirty="0"/>
          </a:p>
        </p:txBody>
      </p:sp>
      <p:sp>
        <p:nvSpPr>
          <p:cNvPr id="35" name="왼쪽 중괄호[L] 34">
            <a:extLst>
              <a:ext uri="{FF2B5EF4-FFF2-40B4-BE49-F238E27FC236}">
                <a16:creationId xmlns:a16="http://schemas.microsoft.com/office/drawing/2014/main" id="{6EBD411A-2C14-974B-ADEC-1D409FA9EEA9}"/>
              </a:ext>
            </a:extLst>
          </p:cNvPr>
          <p:cNvSpPr/>
          <p:nvPr/>
        </p:nvSpPr>
        <p:spPr>
          <a:xfrm>
            <a:off x="2937213" y="3138616"/>
            <a:ext cx="279531" cy="1519881"/>
          </a:xfrm>
          <a:prstGeom prst="lef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3798013-62E9-F943-977F-4F354A3A6082}"/>
              </a:ext>
            </a:extLst>
          </p:cNvPr>
          <p:cNvSpPr txBox="1"/>
          <p:nvPr/>
        </p:nvSpPr>
        <p:spPr>
          <a:xfrm>
            <a:off x="1890994" y="3713890"/>
            <a:ext cx="1058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solidFill>
                  <a:srgbClr val="FF0000"/>
                </a:solidFill>
              </a:rPr>
              <a:t>Similarity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  <p:sp>
        <p:nvSpPr>
          <p:cNvPr id="38" name="오른쪽 화살표[R] 37">
            <a:extLst>
              <a:ext uri="{FF2B5EF4-FFF2-40B4-BE49-F238E27FC236}">
                <a16:creationId xmlns:a16="http://schemas.microsoft.com/office/drawing/2014/main" id="{C204A8D4-CC48-124E-80E5-ECDB6F892406}"/>
              </a:ext>
            </a:extLst>
          </p:cNvPr>
          <p:cNvSpPr/>
          <p:nvPr/>
        </p:nvSpPr>
        <p:spPr>
          <a:xfrm>
            <a:off x="6260159" y="3713890"/>
            <a:ext cx="407773" cy="369332"/>
          </a:xfrm>
          <a:prstGeom prst="righ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933078AF-238C-5E47-B6EA-189CD923FB53}"/>
              </a:ext>
            </a:extLst>
          </p:cNvPr>
          <p:cNvSpPr/>
          <p:nvPr/>
        </p:nvSpPr>
        <p:spPr>
          <a:xfrm>
            <a:off x="3322383" y="3849128"/>
            <a:ext cx="561637" cy="53053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3310BA1-2B2C-F541-A098-EC7E4AAB2AA2}"/>
              </a:ext>
            </a:extLst>
          </p:cNvPr>
          <p:cNvSpPr txBox="1"/>
          <p:nvPr/>
        </p:nvSpPr>
        <p:spPr>
          <a:xfrm>
            <a:off x="6726603" y="3248963"/>
            <a:ext cx="23972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u3</a:t>
            </a:r>
            <a:r>
              <a:rPr kumimoji="1" lang="ko-KR" altLang="en-US" sz="1500" dirty="0"/>
              <a:t>과</a:t>
            </a:r>
            <a:r>
              <a:rPr kumimoji="1" lang="en-US" altLang="ko-Kore-KR" dirty="0"/>
              <a:t> similarity </a:t>
            </a:r>
            <a:r>
              <a:rPr kumimoji="1" lang="ko-KR" altLang="en-US" sz="1500" dirty="0"/>
              <a:t>높은 순서 </a:t>
            </a:r>
            <a:endParaRPr kumimoji="1" lang="en-US" altLang="ko-KR" sz="1500" dirty="0"/>
          </a:p>
          <a:p>
            <a:pPr marL="800100" lvl="1" indent="-342900">
              <a:buAutoNum type="arabicPeriod"/>
            </a:pPr>
            <a:r>
              <a:rPr kumimoji="1" lang="en-US" altLang="ko-KR" dirty="0"/>
              <a:t>u2</a:t>
            </a:r>
          </a:p>
          <a:p>
            <a:pPr marL="800100" lvl="1" indent="-342900">
              <a:buAutoNum type="arabicPeriod"/>
            </a:pPr>
            <a:r>
              <a:rPr kumimoji="1" lang="en-US" altLang="ko-Kore-KR" dirty="0"/>
              <a:t>u4</a:t>
            </a:r>
          </a:p>
          <a:p>
            <a:pPr marL="800100" lvl="1" indent="-342900">
              <a:buAutoNum type="arabicPeriod"/>
            </a:pPr>
            <a:r>
              <a:rPr kumimoji="1" lang="en-US" altLang="ko-Kore-KR" dirty="0"/>
              <a:t>u1</a:t>
            </a:r>
            <a:endParaRPr kumimoji="1" lang="ko-Kore-KR" altLang="en-US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80CC076B-384C-5942-8AF1-9452217B9152}"/>
              </a:ext>
            </a:extLst>
          </p:cNvPr>
          <p:cNvSpPr/>
          <p:nvPr/>
        </p:nvSpPr>
        <p:spPr>
          <a:xfrm>
            <a:off x="4692610" y="4828233"/>
            <a:ext cx="1377941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ore-KR" sz="1500" i="1" dirty="0"/>
              <a:t>u : user, </a:t>
            </a:r>
            <a:r>
              <a:rPr kumimoji="1" lang="en-US" altLang="ko-Kore-KR" sz="1500" i="1" dirty="0" err="1"/>
              <a:t>i</a:t>
            </a:r>
            <a:r>
              <a:rPr kumimoji="1" lang="en-US" altLang="ko-Kore-KR" sz="1500" i="1" dirty="0"/>
              <a:t> : item</a:t>
            </a:r>
            <a:endParaRPr lang="ko-Kore-KR" altLang="en-US" sz="1500" i="1" dirty="0"/>
          </a:p>
        </p:txBody>
      </p:sp>
      <p:sp>
        <p:nvSpPr>
          <p:cNvPr id="44" name="오른쪽 화살표[R] 43">
            <a:extLst>
              <a:ext uri="{FF2B5EF4-FFF2-40B4-BE49-F238E27FC236}">
                <a16:creationId xmlns:a16="http://schemas.microsoft.com/office/drawing/2014/main" id="{363A52ED-C3CC-BC40-95E1-18DCF3632FF6}"/>
              </a:ext>
            </a:extLst>
          </p:cNvPr>
          <p:cNvSpPr/>
          <p:nvPr/>
        </p:nvSpPr>
        <p:spPr>
          <a:xfrm>
            <a:off x="9277938" y="3664461"/>
            <a:ext cx="407773" cy="369332"/>
          </a:xfrm>
          <a:prstGeom prst="righ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AA852385-2888-4742-A7D8-6BA6E74CA263}"/>
              </a:ext>
            </a:extLst>
          </p:cNvPr>
          <p:cNvSpPr/>
          <p:nvPr/>
        </p:nvSpPr>
        <p:spPr>
          <a:xfrm>
            <a:off x="9839836" y="3421381"/>
            <a:ext cx="1973938" cy="8164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dirty="0"/>
              <a:t>u3</a:t>
            </a:r>
            <a:r>
              <a:rPr kumimoji="1" lang="ko-KR" altLang="en-US" sz="1500" dirty="0"/>
              <a:t>에게</a:t>
            </a:r>
            <a:r>
              <a:rPr kumimoji="1" lang="en-US" altLang="ko-KR" sz="1500" dirty="0"/>
              <a:t> </a:t>
            </a:r>
            <a:r>
              <a:rPr kumimoji="1" lang="en-US" altLang="ko-Kore-KR" dirty="0">
                <a:solidFill>
                  <a:prstClr val="black"/>
                </a:solidFill>
              </a:rPr>
              <a:t>Top k </a:t>
            </a:r>
            <a:r>
              <a:rPr kumimoji="1" lang="ko-KR" altLang="en-US" sz="1500" dirty="0">
                <a:solidFill>
                  <a:prstClr val="black"/>
                </a:solidFill>
              </a:rPr>
              <a:t>유저의</a:t>
            </a:r>
            <a:endParaRPr kumimoji="1" lang="en-US" altLang="ko-KR" sz="1500" dirty="0">
              <a:solidFill>
                <a:prstClr val="black"/>
              </a:solidFill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500" dirty="0">
                <a:solidFill>
                  <a:prstClr val="black"/>
                </a:solidFill>
              </a:rPr>
              <a:t>가중평균으로 추천</a:t>
            </a:r>
            <a:endParaRPr lang="ko-Kore-KR" altLang="en-US" sz="1500" dirty="0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108598D7-2D41-F84B-A433-591B35001A82}"/>
              </a:ext>
            </a:extLst>
          </p:cNvPr>
          <p:cNvSpPr/>
          <p:nvPr/>
        </p:nvSpPr>
        <p:spPr>
          <a:xfrm>
            <a:off x="3978474" y="5121540"/>
            <a:ext cx="187126" cy="17676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13A1CC58-5384-6145-B93A-53B6BA8527B5}"/>
              </a:ext>
            </a:extLst>
          </p:cNvPr>
          <p:cNvSpPr/>
          <p:nvPr/>
        </p:nvSpPr>
        <p:spPr>
          <a:xfrm>
            <a:off x="4079101" y="5035982"/>
            <a:ext cx="2016899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ore-KR" sz="1500" i="1" dirty="0">
                <a:solidFill>
                  <a:prstClr val="black"/>
                </a:solidFill>
              </a:rPr>
              <a:t> : recommend</a:t>
            </a:r>
            <a:r>
              <a:rPr kumimoji="1" lang="en-US" altLang="ko-KR" sz="1500" i="1" dirty="0">
                <a:solidFill>
                  <a:prstClr val="black"/>
                </a:solidFill>
              </a:rPr>
              <a:t>ed</a:t>
            </a:r>
            <a:r>
              <a:rPr kumimoji="1" lang="ko-KR" altLang="en-US" sz="1500" i="1" dirty="0">
                <a:solidFill>
                  <a:prstClr val="black"/>
                </a:solidFill>
              </a:rPr>
              <a:t> </a:t>
            </a:r>
            <a:r>
              <a:rPr kumimoji="1" lang="en-US" altLang="ko-KR" sz="1500" i="1" dirty="0">
                <a:solidFill>
                  <a:prstClr val="black"/>
                </a:solidFill>
              </a:rPr>
              <a:t>person</a:t>
            </a:r>
            <a:endParaRPr lang="ko-Kore-KR" altLang="en-US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E100008-3F18-1D49-93CD-5F5AA8A8F448}"/>
              </a:ext>
            </a:extLst>
          </p:cNvPr>
          <p:cNvSpPr/>
          <p:nvPr/>
        </p:nvSpPr>
        <p:spPr>
          <a:xfrm>
            <a:off x="6960937" y="4886757"/>
            <a:ext cx="1928541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ore-KR" sz="1500" i="1" dirty="0">
                <a:solidFill>
                  <a:prstClr val="black"/>
                </a:solidFill>
              </a:rPr>
              <a:t>only k(=</a:t>
            </a:r>
            <a:r>
              <a:rPr kumimoji="1" lang="en-US" altLang="ko-Kore-KR" sz="1500" i="1" dirty="0" err="1">
                <a:solidFill>
                  <a:prstClr val="black"/>
                </a:solidFill>
              </a:rPr>
              <a:t>TopN</a:t>
            </a:r>
            <a:r>
              <a:rPr kumimoji="1" lang="en-US" altLang="ko-Kore-KR" sz="1500" i="1" dirty="0">
                <a:solidFill>
                  <a:prstClr val="black"/>
                </a:solidFill>
              </a:rPr>
              <a:t>) remains</a:t>
            </a:r>
            <a:endParaRPr lang="ko-Kore-KR" altLang="en-US" dirty="0"/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947D7CC6-E1FE-F342-80AB-D68498530A88}"/>
              </a:ext>
            </a:extLst>
          </p:cNvPr>
          <p:cNvCxnSpPr/>
          <p:nvPr/>
        </p:nvCxnSpPr>
        <p:spPr>
          <a:xfrm flipV="1">
            <a:off x="7925927" y="4496142"/>
            <a:ext cx="0" cy="3247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F691FE29-35F1-B843-9841-F092C70E2FAC}"/>
              </a:ext>
            </a:extLst>
          </p:cNvPr>
          <p:cNvGraphicFramePr>
            <a:graphicFrameLocks noGrp="1"/>
          </p:cNvGraphicFramePr>
          <p:nvPr/>
        </p:nvGraphicFramePr>
        <p:xfrm>
          <a:off x="9331800" y="4400670"/>
          <a:ext cx="2734190" cy="848956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547045">
                  <a:extLst>
                    <a:ext uri="{9D8B030D-6E8A-4147-A177-3AD203B41FA5}">
                      <a16:colId xmlns:a16="http://schemas.microsoft.com/office/drawing/2014/main" val="1882357560"/>
                    </a:ext>
                  </a:extLst>
                </a:gridCol>
                <a:gridCol w="546631">
                  <a:extLst>
                    <a:ext uri="{9D8B030D-6E8A-4147-A177-3AD203B41FA5}">
                      <a16:colId xmlns:a16="http://schemas.microsoft.com/office/drawing/2014/main" val="1354934402"/>
                    </a:ext>
                  </a:extLst>
                </a:gridCol>
                <a:gridCol w="546838">
                  <a:extLst>
                    <a:ext uri="{9D8B030D-6E8A-4147-A177-3AD203B41FA5}">
                      <a16:colId xmlns:a16="http://schemas.microsoft.com/office/drawing/2014/main" val="2241211721"/>
                    </a:ext>
                  </a:extLst>
                </a:gridCol>
                <a:gridCol w="546838">
                  <a:extLst>
                    <a:ext uri="{9D8B030D-6E8A-4147-A177-3AD203B41FA5}">
                      <a16:colId xmlns:a16="http://schemas.microsoft.com/office/drawing/2014/main" val="1286945680"/>
                    </a:ext>
                  </a:extLst>
                </a:gridCol>
                <a:gridCol w="546838">
                  <a:extLst>
                    <a:ext uri="{9D8B030D-6E8A-4147-A177-3AD203B41FA5}">
                      <a16:colId xmlns:a16="http://schemas.microsoft.com/office/drawing/2014/main" val="2950210058"/>
                    </a:ext>
                  </a:extLst>
                </a:gridCol>
              </a:tblGrid>
              <a:tr h="424478">
                <a:tc>
                  <a:txBody>
                    <a:bodyPr/>
                    <a:lstStyle/>
                    <a:p>
                      <a:pPr algn="ctr"/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i1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i2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i3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i4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2227819"/>
                  </a:ext>
                </a:extLst>
              </a:tr>
              <a:tr h="424478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u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4291231"/>
                  </a:ext>
                </a:extLst>
              </a:tr>
            </a:tbl>
          </a:graphicData>
        </a:graphic>
      </p:graphicFrame>
      <p:sp>
        <p:nvSpPr>
          <p:cNvPr id="33" name="직사각형 32">
            <a:extLst>
              <a:ext uri="{FF2B5EF4-FFF2-40B4-BE49-F238E27FC236}">
                <a16:creationId xmlns:a16="http://schemas.microsoft.com/office/drawing/2014/main" id="{A6A63E50-E053-EA48-8E56-A945799EF256}"/>
              </a:ext>
            </a:extLst>
          </p:cNvPr>
          <p:cNvSpPr/>
          <p:nvPr/>
        </p:nvSpPr>
        <p:spPr>
          <a:xfrm rot="5400000">
            <a:off x="3850028" y="3483934"/>
            <a:ext cx="575483" cy="4571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D6270B53-1A64-3D41-92BB-CA7FB5A85EB6}"/>
              </a:ext>
            </a:extLst>
          </p:cNvPr>
          <p:cNvSpPr/>
          <p:nvPr/>
        </p:nvSpPr>
        <p:spPr>
          <a:xfrm rot="5400000">
            <a:off x="4011769" y="4563638"/>
            <a:ext cx="251999" cy="4572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CF894E7-F449-394B-AB76-CB6B149B09D2}"/>
              </a:ext>
            </a:extLst>
          </p:cNvPr>
          <p:cNvSpPr/>
          <p:nvPr/>
        </p:nvSpPr>
        <p:spPr>
          <a:xfrm flipH="1">
            <a:off x="10087314" y="4993642"/>
            <a:ext cx="111600" cy="111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F87B544-C06D-BE46-BE9C-3D16CD348C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1023" y="5843261"/>
            <a:ext cx="3299828" cy="844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1208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C9A0983B-AD72-449B-9602-6BD8C4BC8DE5}"/>
              </a:ext>
            </a:extLst>
          </p:cNvPr>
          <p:cNvSpPr/>
          <p:nvPr/>
        </p:nvSpPr>
        <p:spPr>
          <a:xfrm>
            <a:off x="0" y="0"/>
            <a:ext cx="1810871" cy="6858000"/>
          </a:xfrm>
          <a:prstGeom prst="rect">
            <a:avLst/>
          </a:prstGeom>
          <a:solidFill>
            <a:srgbClr val="3F50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471AA1D-642E-4454-BDC0-ECFE9257B2AD}"/>
              </a:ext>
            </a:extLst>
          </p:cNvPr>
          <p:cNvGrpSpPr/>
          <p:nvPr/>
        </p:nvGrpSpPr>
        <p:grpSpPr>
          <a:xfrm>
            <a:off x="158273" y="1095874"/>
            <a:ext cx="1487908" cy="1699572"/>
            <a:chOff x="158273" y="1095874"/>
            <a:chExt cx="1487908" cy="169957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48D71FF-35DC-483F-A996-91C51C7CF19F}"/>
                </a:ext>
              </a:extLst>
            </p:cNvPr>
            <p:cNvSpPr txBox="1"/>
            <p:nvPr/>
          </p:nvSpPr>
          <p:spPr>
            <a:xfrm>
              <a:off x="158273" y="2019204"/>
              <a:ext cx="148790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데이터 전처리</a:t>
              </a:r>
              <a:endParaRPr lang="ko-KR" altLang="ko-KR" sz="16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23F7FFB-18DE-499A-B77E-E1C596033D0A}"/>
                </a:ext>
              </a:extLst>
            </p:cNvPr>
            <p:cNvSpPr txBox="1"/>
            <p:nvPr/>
          </p:nvSpPr>
          <p:spPr>
            <a:xfrm>
              <a:off x="431587" y="1095874"/>
              <a:ext cx="94769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54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02</a:t>
              </a:r>
              <a:endParaRPr lang="ko-KR" altLang="ko-KR" sz="5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9FBF5933-34FF-433B-9575-C7B7FAA60A79}"/>
                </a:ext>
              </a:extLst>
            </p:cNvPr>
            <p:cNvCxnSpPr>
              <a:cxnSpLocks/>
            </p:cNvCxnSpPr>
            <p:nvPr/>
          </p:nvCxnSpPr>
          <p:spPr>
            <a:xfrm>
              <a:off x="627757" y="2795446"/>
              <a:ext cx="494330" cy="0"/>
            </a:xfrm>
            <a:prstGeom prst="line">
              <a:avLst/>
            </a:prstGeom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6" name="사각형: 둥근 모서리 32">
            <a:extLst>
              <a:ext uri="{FF2B5EF4-FFF2-40B4-BE49-F238E27FC236}">
                <a16:creationId xmlns:a16="http://schemas.microsoft.com/office/drawing/2014/main" id="{22A18062-FB2F-DA46-A8B2-10559A031FEF}"/>
              </a:ext>
            </a:extLst>
          </p:cNvPr>
          <p:cNvSpPr/>
          <p:nvPr/>
        </p:nvSpPr>
        <p:spPr>
          <a:xfrm>
            <a:off x="2323100" y="430208"/>
            <a:ext cx="2138354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3AEC5B2-3F3A-874E-AE0F-6CAEC071C35B}"/>
              </a:ext>
            </a:extLst>
          </p:cNvPr>
          <p:cNvSpPr txBox="1"/>
          <p:nvPr/>
        </p:nvSpPr>
        <p:spPr>
          <a:xfrm>
            <a:off x="2577104" y="522540"/>
            <a:ext cx="17203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TITLE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을 입력하세요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29" name="사각형: 둥근 모서리 32">
            <a:extLst>
              <a:ext uri="{FF2B5EF4-FFF2-40B4-BE49-F238E27FC236}">
                <a16:creationId xmlns:a16="http://schemas.microsoft.com/office/drawing/2014/main" id="{A0523ED2-72F7-174E-9830-292BF553A8AC}"/>
              </a:ext>
            </a:extLst>
          </p:cNvPr>
          <p:cNvSpPr/>
          <p:nvPr/>
        </p:nvSpPr>
        <p:spPr>
          <a:xfrm>
            <a:off x="2323099" y="430208"/>
            <a:ext cx="2650584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1969D86-18FB-D14E-99C1-D2522CC7AC18}"/>
              </a:ext>
            </a:extLst>
          </p:cNvPr>
          <p:cNvSpPr txBox="1"/>
          <p:nvPr/>
        </p:nvSpPr>
        <p:spPr>
          <a:xfrm>
            <a:off x="2760918" y="476374"/>
            <a:ext cx="18133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데이터 합치기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696B3B7-24E6-5748-BF3A-CE6A4E4A11F7}"/>
              </a:ext>
            </a:extLst>
          </p:cNvPr>
          <p:cNvSpPr txBox="1"/>
          <p:nvPr/>
        </p:nvSpPr>
        <p:spPr>
          <a:xfrm>
            <a:off x="2856635" y="1285102"/>
            <a:ext cx="3791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dirty="0"/>
              <a:t>Item-based Collaborative filtering</a:t>
            </a:r>
            <a:endParaRPr kumimoji="1" lang="ko-Kore-KR" altLang="en-US" sz="2000" dirty="0"/>
          </a:p>
        </p:txBody>
      </p: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E6650F6F-FC7F-A649-869D-6470CA7BBB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3438670"/>
              </p:ext>
            </p:extLst>
          </p:nvPr>
        </p:nvGraphicFramePr>
        <p:xfrm>
          <a:off x="3322383" y="2659676"/>
          <a:ext cx="2734190" cy="212239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547045">
                  <a:extLst>
                    <a:ext uri="{9D8B030D-6E8A-4147-A177-3AD203B41FA5}">
                      <a16:colId xmlns:a16="http://schemas.microsoft.com/office/drawing/2014/main" val="1882357560"/>
                    </a:ext>
                  </a:extLst>
                </a:gridCol>
                <a:gridCol w="546631">
                  <a:extLst>
                    <a:ext uri="{9D8B030D-6E8A-4147-A177-3AD203B41FA5}">
                      <a16:colId xmlns:a16="http://schemas.microsoft.com/office/drawing/2014/main" val="1354934402"/>
                    </a:ext>
                  </a:extLst>
                </a:gridCol>
                <a:gridCol w="546838">
                  <a:extLst>
                    <a:ext uri="{9D8B030D-6E8A-4147-A177-3AD203B41FA5}">
                      <a16:colId xmlns:a16="http://schemas.microsoft.com/office/drawing/2014/main" val="2241211721"/>
                    </a:ext>
                  </a:extLst>
                </a:gridCol>
                <a:gridCol w="546838">
                  <a:extLst>
                    <a:ext uri="{9D8B030D-6E8A-4147-A177-3AD203B41FA5}">
                      <a16:colId xmlns:a16="http://schemas.microsoft.com/office/drawing/2014/main" val="1286945680"/>
                    </a:ext>
                  </a:extLst>
                </a:gridCol>
                <a:gridCol w="546838">
                  <a:extLst>
                    <a:ext uri="{9D8B030D-6E8A-4147-A177-3AD203B41FA5}">
                      <a16:colId xmlns:a16="http://schemas.microsoft.com/office/drawing/2014/main" val="2950210058"/>
                    </a:ext>
                  </a:extLst>
                </a:gridCol>
              </a:tblGrid>
              <a:tr h="424478">
                <a:tc>
                  <a:txBody>
                    <a:bodyPr/>
                    <a:lstStyle/>
                    <a:p>
                      <a:pPr algn="ctr"/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u1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u2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u3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u4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2227819"/>
                  </a:ext>
                </a:extLst>
              </a:tr>
              <a:tr h="424478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i1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4291231"/>
                  </a:ext>
                </a:extLst>
              </a:tr>
              <a:tr h="424478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i2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6011130"/>
                  </a:ext>
                </a:extLst>
              </a:tr>
              <a:tr h="424478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i3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3387844"/>
                  </a:ext>
                </a:extLst>
              </a:tr>
              <a:tr h="424478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i4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0273618"/>
                  </a:ext>
                </a:extLst>
              </a:tr>
            </a:tbl>
          </a:graphicData>
        </a:graphic>
      </p:graphicFrame>
      <p:sp>
        <p:nvSpPr>
          <p:cNvPr id="34" name="TextBox 33">
            <a:extLst>
              <a:ext uri="{FF2B5EF4-FFF2-40B4-BE49-F238E27FC236}">
                <a16:creationId xmlns:a16="http://schemas.microsoft.com/office/drawing/2014/main" id="{BEDB187F-7662-BF4A-9421-124943DB10E2}"/>
              </a:ext>
            </a:extLst>
          </p:cNvPr>
          <p:cNvSpPr txBox="1"/>
          <p:nvPr/>
        </p:nvSpPr>
        <p:spPr>
          <a:xfrm>
            <a:off x="4589289" y="3720871"/>
            <a:ext cx="948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i="1" dirty="0"/>
              <a:t>ratings</a:t>
            </a:r>
            <a:endParaRPr kumimoji="1" lang="ko-Kore-KR" altLang="en-US" i="1" dirty="0"/>
          </a:p>
        </p:txBody>
      </p:sp>
      <p:sp>
        <p:nvSpPr>
          <p:cNvPr id="35" name="왼쪽 중괄호[L] 34">
            <a:extLst>
              <a:ext uri="{FF2B5EF4-FFF2-40B4-BE49-F238E27FC236}">
                <a16:creationId xmlns:a16="http://schemas.microsoft.com/office/drawing/2014/main" id="{6EBD411A-2C14-974B-ADEC-1D409FA9EEA9}"/>
              </a:ext>
            </a:extLst>
          </p:cNvPr>
          <p:cNvSpPr/>
          <p:nvPr/>
        </p:nvSpPr>
        <p:spPr>
          <a:xfrm>
            <a:off x="2937213" y="3138616"/>
            <a:ext cx="279531" cy="1519881"/>
          </a:xfrm>
          <a:prstGeom prst="lef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3798013-62E9-F943-977F-4F354A3A6082}"/>
              </a:ext>
            </a:extLst>
          </p:cNvPr>
          <p:cNvSpPr txBox="1"/>
          <p:nvPr/>
        </p:nvSpPr>
        <p:spPr>
          <a:xfrm>
            <a:off x="1890994" y="3713890"/>
            <a:ext cx="1058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solidFill>
                  <a:srgbClr val="FF0000"/>
                </a:solidFill>
              </a:rPr>
              <a:t>Similarity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  <p:sp>
        <p:nvSpPr>
          <p:cNvPr id="38" name="오른쪽 화살표[R] 37">
            <a:extLst>
              <a:ext uri="{FF2B5EF4-FFF2-40B4-BE49-F238E27FC236}">
                <a16:creationId xmlns:a16="http://schemas.microsoft.com/office/drawing/2014/main" id="{C204A8D4-CC48-124E-80E5-ECDB6F892406}"/>
              </a:ext>
            </a:extLst>
          </p:cNvPr>
          <p:cNvSpPr/>
          <p:nvPr/>
        </p:nvSpPr>
        <p:spPr>
          <a:xfrm>
            <a:off x="6396720" y="3713890"/>
            <a:ext cx="407773" cy="369332"/>
          </a:xfrm>
          <a:prstGeom prst="righ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933078AF-238C-5E47-B6EA-189CD923FB53}"/>
              </a:ext>
            </a:extLst>
          </p:cNvPr>
          <p:cNvSpPr/>
          <p:nvPr/>
        </p:nvSpPr>
        <p:spPr>
          <a:xfrm>
            <a:off x="4947510" y="2594233"/>
            <a:ext cx="561637" cy="53053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80CC076B-384C-5942-8AF1-9452217B9152}"/>
              </a:ext>
            </a:extLst>
          </p:cNvPr>
          <p:cNvSpPr/>
          <p:nvPr/>
        </p:nvSpPr>
        <p:spPr>
          <a:xfrm>
            <a:off x="4642269" y="4809362"/>
            <a:ext cx="1453731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ore-KR" sz="1500" i="1" dirty="0"/>
              <a:t>u = user, </a:t>
            </a:r>
            <a:r>
              <a:rPr kumimoji="1" lang="en-US" altLang="ko-Kore-KR" sz="1500" i="1" dirty="0" err="1"/>
              <a:t>i</a:t>
            </a:r>
            <a:r>
              <a:rPr kumimoji="1" lang="en-US" altLang="ko-Kore-KR" sz="1500" i="1" dirty="0"/>
              <a:t> = item</a:t>
            </a:r>
            <a:endParaRPr lang="ko-Kore-KR" altLang="en-US" sz="1500" i="1" dirty="0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108598D7-2D41-F84B-A433-591B35001A82}"/>
              </a:ext>
            </a:extLst>
          </p:cNvPr>
          <p:cNvSpPr/>
          <p:nvPr/>
        </p:nvSpPr>
        <p:spPr>
          <a:xfrm>
            <a:off x="3978474" y="5121540"/>
            <a:ext cx="187126" cy="17676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13A1CC58-5384-6145-B93A-53B6BA8527B5}"/>
              </a:ext>
            </a:extLst>
          </p:cNvPr>
          <p:cNvSpPr/>
          <p:nvPr/>
        </p:nvSpPr>
        <p:spPr>
          <a:xfrm>
            <a:off x="4079101" y="5035982"/>
            <a:ext cx="2061783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ore-KR" sz="1500" i="1" dirty="0">
                <a:solidFill>
                  <a:prstClr val="black"/>
                </a:solidFill>
              </a:rPr>
              <a:t> = recommend</a:t>
            </a:r>
            <a:r>
              <a:rPr kumimoji="1" lang="en-US" altLang="ko-KR" sz="1500" i="1" dirty="0">
                <a:solidFill>
                  <a:prstClr val="black"/>
                </a:solidFill>
              </a:rPr>
              <a:t>ed</a:t>
            </a:r>
            <a:r>
              <a:rPr kumimoji="1" lang="ko-KR" altLang="en-US" sz="1500" i="1" dirty="0">
                <a:solidFill>
                  <a:prstClr val="black"/>
                </a:solidFill>
              </a:rPr>
              <a:t> </a:t>
            </a:r>
            <a:r>
              <a:rPr kumimoji="1" lang="en-US" altLang="ko-KR" sz="1500" i="1" dirty="0">
                <a:solidFill>
                  <a:prstClr val="black"/>
                </a:solidFill>
              </a:rPr>
              <a:t>person</a:t>
            </a:r>
            <a:endParaRPr lang="ko-Kore-KR" altLang="en-US" dirty="0"/>
          </a:p>
        </p:txBody>
      </p: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CC36D6FB-1D92-D64E-AA40-1BAA7C76AE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8381822"/>
              </p:ext>
            </p:extLst>
          </p:nvPr>
        </p:nvGraphicFramePr>
        <p:xfrm>
          <a:off x="7601942" y="2659676"/>
          <a:ext cx="2734190" cy="254686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547045">
                  <a:extLst>
                    <a:ext uri="{9D8B030D-6E8A-4147-A177-3AD203B41FA5}">
                      <a16:colId xmlns:a16="http://schemas.microsoft.com/office/drawing/2014/main" val="1882357560"/>
                    </a:ext>
                  </a:extLst>
                </a:gridCol>
                <a:gridCol w="546631">
                  <a:extLst>
                    <a:ext uri="{9D8B030D-6E8A-4147-A177-3AD203B41FA5}">
                      <a16:colId xmlns:a16="http://schemas.microsoft.com/office/drawing/2014/main" val="1354934402"/>
                    </a:ext>
                  </a:extLst>
                </a:gridCol>
                <a:gridCol w="546838">
                  <a:extLst>
                    <a:ext uri="{9D8B030D-6E8A-4147-A177-3AD203B41FA5}">
                      <a16:colId xmlns:a16="http://schemas.microsoft.com/office/drawing/2014/main" val="2241211721"/>
                    </a:ext>
                  </a:extLst>
                </a:gridCol>
                <a:gridCol w="546838">
                  <a:extLst>
                    <a:ext uri="{9D8B030D-6E8A-4147-A177-3AD203B41FA5}">
                      <a16:colId xmlns:a16="http://schemas.microsoft.com/office/drawing/2014/main" val="1286945680"/>
                    </a:ext>
                  </a:extLst>
                </a:gridCol>
                <a:gridCol w="546838">
                  <a:extLst>
                    <a:ext uri="{9D8B030D-6E8A-4147-A177-3AD203B41FA5}">
                      <a16:colId xmlns:a16="http://schemas.microsoft.com/office/drawing/2014/main" val="2950210058"/>
                    </a:ext>
                  </a:extLst>
                </a:gridCol>
              </a:tblGrid>
              <a:tr h="424478">
                <a:tc>
                  <a:txBody>
                    <a:bodyPr/>
                    <a:lstStyle/>
                    <a:p>
                      <a:pPr algn="ctr"/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i1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i2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i3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i4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2227819"/>
                  </a:ext>
                </a:extLst>
              </a:tr>
              <a:tr h="424478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i1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4291231"/>
                  </a:ext>
                </a:extLst>
              </a:tr>
              <a:tr h="424478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i2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6011130"/>
                  </a:ext>
                </a:extLst>
              </a:tr>
              <a:tr h="424478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i3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3387844"/>
                  </a:ext>
                </a:extLst>
              </a:tr>
              <a:tr h="424478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i4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0273618"/>
                  </a:ext>
                </a:extLst>
              </a:tr>
              <a:tr h="424478">
                <a:tc>
                  <a:txBody>
                    <a:bodyPr/>
                    <a:lstStyle/>
                    <a:p>
                      <a:pPr algn="ctr"/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8254135"/>
                  </a:ext>
                </a:extLst>
              </a:tr>
            </a:tbl>
          </a:graphicData>
        </a:graphic>
      </p:graphicFrame>
      <p:sp>
        <p:nvSpPr>
          <p:cNvPr id="31" name="TextBox 30">
            <a:extLst>
              <a:ext uri="{FF2B5EF4-FFF2-40B4-BE49-F238E27FC236}">
                <a16:creationId xmlns:a16="http://schemas.microsoft.com/office/drawing/2014/main" id="{5BE7BCB2-4568-EF48-BCDF-C14A0E1829DE}"/>
              </a:ext>
            </a:extLst>
          </p:cNvPr>
          <p:cNvSpPr txBox="1"/>
          <p:nvPr/>
        </p:nvSpPr>
        <p:spPr>
          <a:xfrm>
            <a:off x="8674446" y="3720871"/>
            <a:ext cx="12228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i="1" dirty="0"/>
              <a:t>similarity</a:t>
            </a:r>
            <a:endParaRPr kumimoji="1" lang="ko-Kore-KR" altLang="en-US" i="1" dirty="0"/>
          </a:p>
        </p:txBody>
      </p:sp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90B15FBA-9EDA-F542-A6C2-8A6DDBCA48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0049905"/>
              </p:ext>
            </p:extLst>
          </p:nvPr>
        </p:nvGraphicFramePr>
        <p:xfrm>
          <a:off x="10423007" y="2659676"/>
          <a:ext cx="546838" cy="212239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546838">
                  <a:extLst>
                    <a:ext uri="{9D8B030D-6E8A-4147-A177-3AD203B41FA5}">
                      <a16:colId xmlns:a16="http://schemas.microsoft.com/office/drawing/2014/main" val="2950210058"/>
                    </a:ext>
                  </a:extLst>
                </a:gridCol>
              </a:tblGrid>
              <a:tr h="424478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u3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2227819"/>
                  </a:ext>
                </a:extLst>
              </a:tr>
              <a:tr h="424478"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4291231"/>
                  </a:ext>
                </a:extLst>
              </a:tr>
              <a:tr h="424478">
                <a:tc>
                  <a:txBody>
                    <a:bodyPr/>
                    <a:lstStyle/>
                    <a:p>
                      <a:pPr algn="ctr"/>
                      <a:endParaRPr lang="ko-Kore-KR" altLang="en-US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6011130"/>
                  </a:ext>
                </a:extLst>
              </a:tr>
              <a:tr h="424478"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3387844"/>
                  </a:ext>
                </a:extLst>
              </a:tr>
              <a:tr h="424478"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0273618"/>
                  </a:ext>
                </a:extLst>
              </a:tr>
            </a:tbl>
          </a:graphicData>
        </a:graphic>
      </p:graphicFrame>
      <p:sp>
        <p:nvSpPr>
          <p:cNvPr id="33" name="타원 32">
            <a:extLst>
              <a:ext uri="{FF2B5EF4-FFF2-40B4-BE49-F238E27FC236}">
                <a16:creationId xmlns:a16="http://schemas.microsoft.com/office/drawing/2014/main" id="{9F6A821D-588F-4746-8849-7A37774B588A}"/>
              </a:ext>
            </a:extLst>
          </p:cNvPr>
          <p:cNvSpPr/>
          <p:nvPr/>
        </p:nvSpPr>
        <p:spPr>
          <a:xfrm>
            <a:off x="10408208" y="2608077"/>
            <a:ext cx="561637" cy="53053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366F0FC-43F9-0648-94FA-6FCDEB7D66A6}"/>
              </a:ext>
            </a:extLst>
          </p:cNvPr>
          <p:cNvSpPr txBox="1"/>
          <p:nvPr/>
        </p:nvSpPr>
        <p:spPr>
          <a:xfrm>
            <a:off x="10300127" y="3698560"/>
            <a:ext cx="948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i="1" dirty="0"/>
              <a:t>ratings</a:t>
            </a:r>
            <a:endParaRPr kumimoji="1" lang="ko-Kore-KR" altLang="en-US" i="1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C75ADEA-157D-074F-B5B7-7403EDF26D93}"/>
              </a:ext>
            </a:extLst>
          </p:cNvPr>
          <p:cNvSpPr/>
          <p:nvPr/>
        </p:nvSpPr>
        <p:spPr>
          <a:xfrm>
            <a:off x="9732155" y="5353390"/>
            <a:ext cx="1928541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ore-KR" sz="1500" i="1" dirty="0">
                <a:solidFill>
                  <a:prstClr val="black"/>
                </a:solidFill>
              </a:rPr>
              <a:t>only k(=</a:t>
            </a:r>
            <a:r>
              <a:rPr kumimoji="1" lang="en-US" altLang="ko-Kore-KR" sz="1500" i="1" dirty="0" err="1">
                <a:solidFill>
                  <a:prstClr val="black"/>
                </a:solidFill>
              </a:rPr>
              <a:t>TopN</a:t>
            </a:r>
            <a:r>
              <a:rPr kumimoji="1" lang="en-US" altLang="ko-Kore-KR" sz="1500" i="1" dirty="0">
                <a:solidFill>
                  <a:prstClr val="black"/>
                </a:solidFill>
              </a:rPr>
              <a:t>) remains</a:t>
            </a:r>
            <a:endParaRPr lang="ko-Kore-KR" altLang="en-US" dirty="0"/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54ADB286-200E-8D44-9E4A-EC6CDAC22611}"/>
              </a:ext>
            </a:extLst>
          </p:cNvPr>
          <p:cNvCxnSpPr>
            <a:stCxn id="2" idx="0"/>
            <a:endCxn id="32" idx="2"/>
          </p:cNvCxnSpPr>
          <p:nvPr/>
        </p:nvCxnSpPr>
        <p:spPr>
          <a:xfrm flipV="1">
            <a:off x="10696426" y="4782066"/>
            <a:ext cx="0" cy="5713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1CDCDC39-5B57-774F-8479-7CA889B0B3E9}"/>
              </a:ext>
            </a:extLst>
          </p:cNvPr>
          <p:cNvSpPr/>
          <p:nvPr/>
        </p:nvSpPr>
        <p:spPr>
          <a:xfrm>
            <a:off x="6841852" y="4883379"/>
            <a:ext cx="973343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ore-KR" sz="1500" i="1" dirty="0">
                <a:solidFill>
                  <a:prstClr val="black"/>
                </a:solidFill>
              </a:rPr>
              <a:t>prediction</a:t>
            </a:r>
            <a:endParaRPr lang="ko-Kore-KR" altLang="en-US" dirty="0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74CE9D3F-098B-0141-A1F4-9873C6CABB15}"/>
              </a:ext>
            </a:extLst>
          </p:cNvPr>
          <p:cNvCxnSpPr/>
          <p:nvPr/>
        </p:nvCxnSpPr>
        <p:spPr>
          <a:xfrm>
            <a:off x="7815195" y="5044961"/>
            <a:ext cx="32790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CD1A3250-AC9F-CC4C-B8CD-D80247CF20B5}"/>
              </a:ext>
            </a:extLst>
          </p:cNvPr>
          <p:cNvSpPr/>
          <p:nvPr/>
        </p:nvSpPr>
        <p:spPr>
          <a:xfrm>
            <a:off x="8279027" y="3299254"/>
            <a:ext cx="1878227" cy="4571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9C2E8658-67D5-714B-AAE3-FCCFC44F5306}"/>
              </a:ext>
            </a:extLst>
          </p:cNvPr>
          <p:cNvSpPr/>
          <p:nvPr/>
        </p:nvSpPr>
        <p:spPr>
          <a:xfrm rot="5400000">
            <a:off x="9974050" y="3920664"/>
            <a:ext cx="1429948" cy="4571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CED85BE0-1DFC-A94F-88A6-6673EFA21315}"/>
              </a:ext>
            </a:extLst>
          </p:cNvPr>
          <p:cNvSpPr/>
          <p:nvPr/>
        </p:nvSpPr>
        <p:spPr>
          <a:xfrm flipH="1">
            <a:off x="8381342" y="4925402"/>
            <a:ext cx="111600" cy="111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E67199A-96BF-6D4F-B795-07B94363C4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1074" y="5866805"/>
            <a:ext cx="4421329" cy="894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0571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C9A0983B-AD72-449B-9602-6BD8C4BC8DE5}"/>
              </a:ext>
            </a:extLst>
          </p:cNvPr>
          <p:cNvSpPr/>
          <p:nvPr/>
        </p:nvSpPr>
        <p:spPr>
          <a:xfrm>
            <a:off x="0" y="0"/>
            <a:ext cx="1810871" cy="6858000"/>
          </a:xfrm>
          <a:prstGeom prst="rect">
            <a:avLst/>
          </a:prstGeom>
          <a:solidFill>
            <a:srgbClr val="3F50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471AA1D-642E-4454-BDC0-ECFE9257B2AD}"/>
              </a:ext>
            </a:extLst>
          </p:cNvPr>
          <p:cNvGrpSpPr/>
          <p:nvPr/>
        </p:nvGrpSpPr>
        <p:grpSpPr>
          <a:xfrm>
            <a:off x="158273" y="1095874"/>
            <a:ext cx="1487908" cy="1699572"/>
            <a:chOff x="158273" y="1095874"/>
            <a:chExt cx="1487908" cy="169957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48D71FF-35DC-483F-A996-91C51C7CF19F}"/>
                </a:ext>
              </a:extLst>
            </p:cNvPr>
            <p:cNvSpPr txBox="1"/>
            <p:nvPr/>
          </p:nvSpPr>
          <p:spPr>
            <a:xfrm>
              <a:off x="158273" y="2019204"/>
              <a:ext cx="148790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데이터 전처리</a:t>
              </a:r>
              <a:endParaRPr lang="ko-KR" altLang="ko-KR" sz="16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23F7FFB-18DE-499A-B77E-E1C596033D0A}"/>
                </a:ext>
              </a:extLst>
            </p:cNvPr>
            <p:cNvSpPr txBox="1"/>
            <p:nvPr/>
          </p:nvSpPr>
          <p:spPr>
            <a:xfrm>
              <a:off x="431587" y="1095874"/>
              <a:ext cx="94769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54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02</a:t>
              </a:r>
              <a:endParaRPr lang="ko-KR" altLang="ko-KR" sz="5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9FBF5933-34FF-433B-9575-C7B7FAA60A79}"/>
                </a:ext>
              </a:extLst>
            </p:cNvPr>
            <p:cNvCxnSpPr>
              <a:cxnSpLocks/>
            </p:cNvCxnSpPr>
            <p:nvPr/>
          </p:nvCxnSpPr>
          <p:spPr>
            <a:xfrm>
              <a:off x="627757" y="2795446"/>
              <a:ext cx="494330" cy="0"/>
            </a:xfrm>
            <a:prstGeom prst="line">
              <a:avLst/>
            </a:prstGeom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6" name="사각형: 둥근 모서리 32">
            <a:extLst>
              <a:ext uri="{FF2B5EF4-FFF2-40B4-BE49-F238E27FC236}">
                <a16:creationId xmlns:a16="http://schemas.microsoft.com/office/drawing/2014/main" id="{22A18062-FB2F-DA46-A8B2-10559A031FEF}"/>
              </a:ext>
            </a:extLst>
          </p:cNvPr>
          <p:cNvSpPr/>
          <p:nvPr/>
        </p:nvSpPr>
        <p:spPr>
          <a:xfrm>
            <a:off x="2323100" y="430208"/>
            <a:ext cx="2138354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3AEC5B2-3F3A-874E-AE0F-6CAEC071C35B}"/>
              </a:ext>
            </a:extLst>
          </p:cNvPr>
          <p:cNvSpPr txBox="1"/>
          <p:nvPr/>
        </p:nvSpPr>
        <p:spPr>
          <a:xfrm>
            <a:off x="2577104" y="522540"/>
            <a:ext cx="17203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TITLE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을 입력하세요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29" name="사각형: 둥근 모서리 32">
            <a:extLst>
              <a:ext uri="{FF2B5EF4-FFF2-40B4-BE49-F238E27FC236}">
                <a16:creationId xmlns:a16="http://schemas.microsoft.com/office/drawing/2014/main" id="{A0523ED2-72F7-174E-9830-292BF553A8AC}"/>
              </a:ext>
            </a:extLst>
          </p:cNvPr>
          <p:cNvSpPr/>
          <p:nvPr/>
        </p:nvSpPr>
        <p:spPr>
          <a:xfrm>
            <a:off x="2323099" y="430208"/>
            <a:ext cx="2650584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1969D86-18FB-D14E-99C1-D2522CC7AC18}"/>
              </a:ext>
            </a:extLst>
          </p:cNvPr>
          <p:cNvSpPr txBox="1"/>
          <p:nvPr/>
        </p:nvSpPr>
        <p:spPr>
          <a:xfrm>
            <a:off x="2760918" y="476374"/>
            <a:ext cx="18133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데이터 합치기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696B3B7-24E6-5748-BF3A-CE6A4E4A11F7}"/>
              </a:ext>
            </a:extLst>
          </p:cNvPr>
          <p:cNvSpPr txBox="1"/>
          <p:nvPr/>
        </p:nvSpPr>
        <p:spPr>
          <a:xfrm>
            <a:off x="2856635" y="1285102"/>
            <a:ext cx="3791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dirty="0"/>
              <a:t>Content-based filtering </a:t>
            </a:r>
            <a:endParaRPr kumimoji="1" lang="ko-Kore-KR" altLang="en-US" sz="2000" dirty="0"/>
          </a:p>
        </p:txBody>
      </p: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E6650F6F-FC7F-A649-869D-6470CA7BBB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9577985"/>
              </p:ext>
            </p:extLst>
          </p:nvPr>
        </p:nvGraphicFramePr>
        <p:xfrm>
          <a:off x="2659340" y="2004765"/>
          <a:ext cx="4108935" cy="212239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587215">
                  <a:extLst>
                    <a:ext uri="{9D8B030D-6E8A-4147-A177-3AD203B41FA5}">
                      <a16:colId xmlns:a16="http://schemas.microsoft.com/office/drawing/2014/main" val="1882357560"/>
                    </a:ext>
                  </a:extLst>
                </a:gridCol>
                <a:gridCol w="586770">
                  <a:extLst>
                    <a:ext uri="{9D8B030D-6E8A-4147-A177-3AD203B41FA5}">
                      <a16:colId xmlns:a16="http://schemas.microsoft.com/office/drawing/2014/main" val="1354934402"/>
                    </a:ext>
                  </a:extLst>
                </a:gridCol>
                <a:gridCol w="586990">
                  <a:extLst>
                    <a:ext uri="{9D8B030D-6E8A-4147-A177-3AD203B41FA5}">
                      <a16:colId xmlns:a16="http://schemas.microsoft.com/office/drawing/2014/main" val="2241211721"/>
                    </a:ext>
                  </a:extLst>
                </a:gridCol>
                <a:gridCol w="586990">
                  <a:extLst>
                    <a:ext uri="{9D8B030D-6E8A-4147-A177-3AD203B41FA5}">
                      <a16:colId xmlns:a16="http://schemas.microsoft.com/office/drawing/2014/main" val="1286945680"/>
                    </a:ext>
                  </a:extLst>
                </a:gridCol>
                <a:gridCol w="586990">
                  <a:extLst>
                    <a:ext uri="{9D8B030D-6E8A-4147-A177-3AD203B41FA5}">
                      <a16:colId xmlns:a16="http://schemas.microsoft.com/office/drawing/2014/main" val="1216766507"/>
                    </a:ext>
                  </a:extLst>
                </a:gridCol>
                <a:gridCol w="586990">
                  <a:extLst>
                    <a:ext uri="{9D8B030D-6E8A-4147-A177-3AD203B41FA5}">
                      <a16:colId xmlns:a16="http://schemas.microsoft.com/office/drawing/2014/main" val="2950210058"/>
                    </a:ext>
                  </a:extLst>
                </a:gridCol>
                <a:gridCol w="586990">
                  <a:extLst>
                    <a:ext uri="{9D8B030D-6E8A-4147-A177-3AD203B41FA5}">
                      <a16:colId xmlns:a16="http://schemas.microsoft.com/office/drawing/2014/main" val="747037277"/>
                    </a:ext>
                  </a:extLst>
                </a:gridCol>
              </a:tblGrid>
              <a:tr h="424478">
                <a:tc>
                  <a:txBody>
                    <a:bodyPr/>
                    <a:lstStyle/>
                    <a:p>
                      <a:pPr algn="ctr"/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f1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f2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f3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f4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f5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f6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2227819"/>
                  </a:ext>
                </a:extLst>
              </a:tr>
              <a:tr h="424478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i1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4291231"/>
                  </a:ext>
                </a:extLst>
              </a:tr>
              <a:tr h="424478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i2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6011130"/>
                  </a:ext>
                </a:extLst>
              </a:tr>
              <a:tr h="424478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i3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3387844"/>
                  </a:ext>
                </a:extLst>
              </a:tr>
              <a:tr h="424478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i4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0273618"/>
                  </a:ext>
                </a:extLst>
              </a:tr>
            </a:tbl>
          </a:graphicData>
        </a:graphic>
      </p:graphicFrame>
      <p:sp>
        <p:nvSpPr>
          <p:cNvPr id="19" name="직사각형 18">
            <a:extLst>
              <a:ext uri="{FF2B5EF4-FFF2-40B4-BE49-F238E27FC236}">
                <a16:creationId xmlns:a16="http://schemas.microsoft.com/office/drawing/2014/main" id="{4093CE60-3748-D646-BAAF-FA5292C89615}"/>
              </a:ext>
            </a:extLst>
          </p:cNvPr>
          <p:cNvSpPr/>
          <p:nvPr/>
        </p:nvSpPr>
        <p:spPr>
          <a:xfrm>
            <a:off x="5322021" y="4127155"/>
            <a:ext cx="1574214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ore-KR" sz="1500" i="1" dirty="0" err="1"/>
              <a:t>i</a:t>
            </a:r>
            <a:r>
              <a:rPr kumimoji="1" lang="en-US" altLang="ko-Kore-KR" sz="1500" i="1" dirty="0"/>
              <a:t> : item, f : feature</a:t>
            </a:r>
            <a:endParaRPr lang="ko-Kore-KR" altLang="en-US" sz="1500" i="1" dirty="0"/>
          </a:p>
        </p:txBody>
      </p:sp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0B29A4E6-A8C8-C449-A8EF-1CA587C2B1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5146705"/>
              </p:ext>
            </p:extLst>
          </p:nvPr>
        </p:nvGraphicFramePr>
        <p:xfrm>
          <a:off x="7236581" y="2004765"/>
          <a:ext cx="4108935" cy="212239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587215">
                  <a:extLst>
                    <a:ext uri="{9D8B030D-6E8A-4147-A177-3AD203B41FA5}">
                      <a16:colId xmlns:a16="http://schemas.microsoft.com/office/drawing/2014/main" val="1882357560"/>
                    </a:ext>
                  </a:extLst>
                </a:gridCol>
                <a:gridCol w="586770">
                  <a:extLst>
                    <a:ext uri="{9D8B030D-6E8A-4147-A177-3AD203B41FA5}">
                      <a16:colId xmlns:a16="http://schemas.microsoft.com/office/drawing/2014/main" val="1354934402"/>
                    </a:ext>
                  </a:extLst>
                </a:gridCol>
                <a:gridCol w="586990">
                  <a:extLst>
                    <a:ext uri="{9D8B030D-6E8A-4147-A177-3AD203B41FA5}">
                      <a16:colId xmlns:a16="http://schemas.microsoft.com/office/drawing/2014/main" val="2241211721"/>
                    </a:ext>
                  </a:extLst>
                </a:gridCol>
                <a:gridCol w="586990">
                  <a:extLst>
                    <a:ext uri="{9D8B030D-6E8A-4147-A177-3AD203B41FA5}">
                      <a16:colId xmlns:a16="http://schemas.microsoft.com/office/drawing/2014/main" val="1286945680"/>
                    </a:ext>
                  </a:extLst>
                </a:gridCol>
                <a:gridCol w="586990">
                  <a:extLst>
                    <a:ext uri="{9D8B030D-6E8A-4147-A177-3AD203B41FA5}">
                      <a16:colId xmlns:a16="http://schemas.microsoft.com/office/drawing/2014/main" val="1216766507"/>
                    </a:ext>
                  </a:extLst>
                </a:gridCol>
                <a:gridCol w="586990">
                  <a:extLst>
                    <a:ext uri="{9D8B030D-6E8A-4147-A177-3AD203B41FA5}">
                      <a16:colId xmlns:a16="http://schemas.microsoft.com/office/drawing/2014/main" val="2950210058"/>
                    </a:ext>
                  </a:extLst>
                </a:gridCol>
                <a:gridCol w="586990">
                  <a:extLst>
                    <a:ext uri="{9D8B030D-6E8A-4147-A177-3AD203B41FA5}">
                      <a16:colId xmlns:a16="http://schemas.microsoft.com/office/drawing/2014/main" val="747037277"/>
                    </a:ext>
                  </a:extLst>
                </a:gridCol>
              </a:tblGrid>
              <a:tr h="424478">
                <a:tc>
                  <a:txBody>
                    <a:bodyPr/>
                    <a:lstStyle/>
                    <a:p>
                      <a:pPr algn="ctr"/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f1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f2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f3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f4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f5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f6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2227819"/>
                  </a:ext>
                </a:extLst>
              </a:tr>
              <a:tr h="424478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u1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4291231"/>
                  </a:ext>
                </a:extLst>
              </a:tr>
              <a:tr h="424478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u2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6011130"/>
                  </a:ext>
                </a:extLst>
              </a:tr>
              <a:tr h="424478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u3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3387844"/>
                  </a:ext>
                </a:extLst>
              </a:tr>
              <a:tr h="424478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u4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0273618"/>
                  </a:ext>
                </a:extLst>
              </a:tr>
            </a:tbl>
          </a:graphicData>
        </a:graphic>
      </p:graphicFrame>
      <p:sp>
        <p:nvSpPr>
          <p:cNvPr id="33" name="직사각형 32">
            <a:extLst>
              <a:ext uri="{FF2B5EF4-FFF2-40B4-BE49-F238E27FC236}">
                <a16:creationId xmlns:a16="http://schemas.microsoft.com/office/drawing/2014/main" id="{58ECB9F0-5501-354D-ADF7-1FE775EA56BB}"/>
              </a:ext>
            </a:extLst>
          </p:cNvPr>
          <p:cNvSpPr/>
          <p:nvPr/>
        </p:nvSpPr>
        <p:spPr>
          <a:xfrm>
            <a:off x="9750079" y="4127154"/>
            <a:ext cx="1595437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ore-KR" sz="1500" i="1" dirty="0"/>
              <a:t>u : user, f : feature</a:t>
            </a:r>
            <a:endParaRPr lang="ko-Kore-KR" altLang="en-US" sz="1500" i="1" dirty="0"/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ADC06E5B-8FDF-4B49-86F2-409C6E5EDDC6}"/>
              </a:ext>
            </a:extLst>
          </p:cNvPr>
          <p:cNvSpPr/>
          <p:nvPr/>
        </p:nvSpPr>
        <p:spPr>
          <a:xfrm>
            <a:off x="3437275" y="2607273"/>
            <a:ext cx="3050022" cy="98855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DA888391-7C95-C340-B694-B02E7F73C29B}"/>
              </a:ext>
            </a:extLst>
          </p:cNvPr>
          <p:cNvSpPr/>
          <p:nvPr/>
        </p:nvSpPr>
        <p:spPr>
          <a:xfrm>
            <a:off x="8007649" y="2607272"/>
            <a:ext cx="3050022" cy="98855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8BD88DB2-3CF9-7E43-9373-D0BF289DB9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322596"/>
              </p:ext>
            </p:extLst>
          </p:nvPr>
        </p:nvGraphicFramePr>
        <p:xfrm>
          <a:off x="5869486" y="4612044"/>
          <a:ext cx="2734190" cy="212239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547045">
                  <a:extLst>
                    <a:ext uri="{9D8B030D-6E8A-4147-A177-3AD203B41FA5}">
                      <a16:colId xmlns:a16="http://schemas.microsoft.com/office/drawing/2014/main" val="1882357560"/>
                    </a:ext>
                  </a:extLst>
                </a:gridCol>
                <a:gridCol w="546631">
                  <a:extLst>
                    <a:ext uri="{9D8B030D-6E8A-4147-A177-3AD203B41FA5}">
                      <a16:colId xmlns:a16="http://schemas.microsoft.com/office/drawing/2014/main" val="1354934402"/>
                    </a:ext>
                  </a:extLst>
                </a:gridCol>
                <a:gridCol w="546838">
                  <a:extLst>
                    <a:ext uri="{9D8B030D-6E8A-4147-A177-3AD203B41FA5}">
                      <a16:colId xmlns:a16="http://schemas.microsoft.com/office/drawing/2014/main" val="2241211721"/>
                    </a:ext>
                  </a:extLst>
                </a:gridCol>
                <a:gridCol w="546838">
                  <a:extLst>
                    <a:ext uri="{9D8B030D-6E8A-4147-A177-3AD203B41FA5}">
                      <a16:colId xmlns:a16="http://schemas.microsoft.com/office/drawing/2014/main" val="1286945680"/>
                    </a:ext>
                  </a:extLst>
                </a:gridCol>
                <a:gridCol w="546838">
                  <a:extLst>
                    <a:ext uri="{9D8B030D-6E8A-4147-A177-3AD203B41FA5}">
                      <a16:colId xmlns:a16="http://schemas.microsoft.com/office/drawing/2014/main" val="2950210058"/>
                    </a:ext>
                  </a:extLst>
                </a:gridCol>
              </a:tblGrid>
              <a:tr h="424478">
                <a:tc>
                  <a:txBody>
                    <a:bodyPr/>
                    <a:lstStyle/>
                    <a:p>
                      <a:pPr algn="ctr"/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u1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u2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u3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u4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2227819"/>
                  </a:ext>
                </a:extLst>
              </a:tr>
              <a:tr h="424478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i1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4291231"/>
                  </a:ext>
                </a:extLst>
              </a:tr>
              <a:tr h="424478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i2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6011130"/>
                  </a:ext>
                </a:extLst>
              </a:tr>
              <a:tr h="424478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i3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3387844"/>
                  </a:ext>
                </a:extLst>
              </a:tr>
              <a:tr h="424478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i4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0273618"/>
                  </a:ext>
                </a:extLst>
              </a:tr>
            </a:tbl>
          </a:graphicData>
        </a:graphic>
      </p:graphicFrame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05FDE3AE-61D8-7740-B28D-30C4B2FDC7E4}"/>
              </a:ext>
            </a:extLst>
          </p:cNvPr>
          <p:cNvSpPr/>
          <p:nvPr/>
        </p:nvSpPr>
        <p:spPr>
          <a:xfrm>
            <a:off x="6640166" y="5193959"/>
            <a:ext cx="118978" cy="108179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036421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C9A0983B-AD72-449B-9602-6BD8C4BC8DE5}"/>
              </a:ext>
            </a:extLst>
          </p:cNvPr>
          <p:cNvSpPr/>
          <p:nvPr/>
        </p:nvSpPr>
        <p:spPr>
          <a:xfrm>
            <a:off x="0" y="0"/>
            <a:ext cx="1810871" cy="6858000"/>
          </a:xfrm>
          <a:prstGeom prst="rect">
            <a:avLst/>
          </a:prstGeom>
          <a:solidFill>
            <a:srgbClr val="3F50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471AA1D-642E-4454-BDC0-ECFE9257B2AD}"/>
              </a:ext>
            </a:extLst>
          </p:cNvPr>
          <p:cNvGrpSpPr/>
          <p:nvPr/>
        </p:nvGrpSpPr>
        <p:grpSpPr>
          <a:xfrm>
            <a:off x="158273" y="1095874"/>
            <a:ext cx="1487908" cy="1699572"/>
            <a:chOff x="158273" y="1095874"/>
            <a:chExt cx="1487908" cy="169957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48D71FF-35DC-483F-A996-91C51C7CF19F}"/>
                </a:ext>
              </a:extLst>
            </p:cNvPr>
            <p:cNvSpPr txBox="1"/>
            <p:nvPr/>
          </p:nvSpPr>
          <p:spPr>
            <a:xfrm>
              <a:off x="158273" y="2019204"/>
              <a:ext cx="148790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데이터 전처리</a:t>
              </a:r>
              <a:endParaRPr lang="ko-KR" altLang="ko-KR" sz="16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23F7FFB-18DE-499A-B77E-E1C596033D0A}"/>
                </a:ext>
              </a:extLst>
            </p:cNvPr>
            <p:cNvSpPr txBox="1"/>
            <p:nvPr/>
          </p:nvSpPr>
          <p:spPr>
            <a:xfrm>
              <a:off x="431587" y="1095874"/>
              <a:ext cx="94769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54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02</a:t>
              </a:r>
              <a:endParaRPr lang="ko-KR" altLang="ko-KR" sz="5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9FBF5933-34FF-433B-9575-C7B7FAA60A79}"/>
                </a:ext>
              </a:extLst>
            </p:cNvPr>
            <p:cNvCxnSpPr>
              <a:cxnSpLocks/>
            </p:cNvCxnSpPr>
            <p:nvPr/>
          </p:nvCxnSpPr>
          <p:spPr>
            <a:xfrm>
              <a:off x="627757" y="2795446"/>
              <a:ext cx="494330" cy="0"/>
            </a:xfrm>
            <a:prstGeom prst="line">
              <a:avLst/>
            </a:prstGeom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2283E8D3-FD75-4F45-AED7-675101C540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5211"/>
          <a:stretch/>
        </p:blipFill>
        <p:spPr>
          <a:xfrm>
            <a:off x="4874052" y="1557539"/>
            <a:ext cx="4084210" cy="5105400"/>
          </a:xfrm>
          <a:prstGeom prst="rect">
            <a:avLst/>
          </a:prstGeom>
        </p:spPr>
      </p:pic>
      <p:sp>
        <p:nvSpPr>
          <p:cNvPr id="18" name="사각형: 둥근 모서리 32">
            <a:extLst>
              <a:ext uri="{FF2B5EF4-FFF2-40B4-BE49-F238E27FC236}">
                <a16:creationId xmlns:a16="http://schemas.microsoft.com/office/drawing/2014/main" id="{BCA870B2-6F8D-6744-9D9B-3E2B5A9D9AA9}"/>
              </a:ext>
            </a:extLst>
          </p:cNvPr>
          <p:cNvSpPr/>
          <p:nvPr/>
        </p:nvSpPr>
        <p:spPr>
          <a:xfrm>
            <a:off x="2323100" y="430208"/>
            <a:ext cx="2138354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ED65845-40E6-514F-A7DF-36547B776A12}"/>
              </a:ext>
            </a:extLst>
          </p:cNvPr>
          <p:cNvSpPr txBox="1"/>
          <p:nvPr/>
        </p:nvSpPr>
        <p:spPr>
          <a:xfrm>
            <a:off x="2577104" y="522540"/>
            <a:ext cx="17203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TITLE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을 입력하세요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20" name="사각형: 둥근 모서리 32">
            <a:extLst>
              <a:ext uri="{FF2B5EF4-FFF2-40B4-BE49-F238E27FC236}">
                <a16:creationId xmlns:a16="http://schemas.microsoft.com/office/drawing/2014/main" id="{CA34A629-7D65-214F-881B-87B3846E95F7}"/>
              </a:ext>
            </a:extLst>
          </p:cNvPr>
          <p:cNvSpPr/>
          <p:nvPr/>
        </p:nvSpPr>
        <p:spPr>
          <a:xfrm>
            <a:off x="2323099" y="430208"/>
            <a:ext cx="2650584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D56C072-9613-314D-B5F9-A69A357950F6}"/>
              </a:ext>
            </a:extLst>
          </p:cNvPr>
          <p:cNvSpPr txBox="1"/>
          <p:nvPr/>
        </p:nvSpPr>
        <p:spPr>
          <a:xfrm>
            <a:off x="2760918" y="476374"/>
            <a:ext cx="18133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데이터 합치기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2" name="아래쪽 화살표[D] 1">
            <a:extLst>
              <a:ext uri="{FF2B5EF4-FFF2-40B4-BE49-F238E27FC236}">
                <a16:creationId xmlns:a16="http://schemas.microsoft.com/office/drawing/2014/main" id="{481A9966-CC5F-584E-A8D3-76820B9B47E8}"/>
              </a:ext>
            </a:extLst>
          </p:cNvPr>
          <p:cNvSpPr/>
          <p:nvPr/>
        </p:nvSpPr>
        <p:spPr>
          <a:xfrm>
            <a:off x="6868886" y="1095874"/>
            <a:ext cx="228600" cy="461665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아래쪽 화살표[D] 12">
            <a:extLst>
              <a:ext uri="{FF2B5EF4-FFF2-40B4-BE49-F238E27FC236}">
                <a16:creationId xmlns:a16="http://schemas.microsoft.com/office/drawing/2014/main" id="{D9A6C568-2D9C-1F42-8409-47A5C438856B}"/>
              </a:ext>
            </a:extLst>
          </p:cNvPr>
          <p:cNvSpPr/>
          <p:nvPr/>
        </p:nvSpPr>
        <p:spPr>
          <a:xfrm>
            <a:off x="8218715" y="1095874"/>
            <a:ext cx="228600" cy="461665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아래쪽 화살표[D] 13">
            <a:extLst>
              <a:ext uri="{FF2B5EF4-FFF2-40B4-BE49-F238E27FC236}">
                <a16:creationId xmlns:a16="http://schemas.microsoft.com/office/drawing/2014/main" id="{0FE0C625-1E7F-BA40-91D3-1F9EF5D24A47}"/>
              </a:ext>
            </a:extLst>
          </p:cNvPr>
          <p:cNvSpPr/>
          <p:nvPr/>
        </p:nvSpPr>
        <p:spPr>
          <a:xfrm>
            <a:off x="9568544" y="1095873"/>
            <a:ext cx="228600" cy="461665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13EB98-1F9A-8C42-A070-333CBB860114}"/>
              </a:ext>
            </a:extLst>
          </p:cNvPr>
          <p:cNvSpPr txBox="1"/>
          <p:nvPr/>
        </p:nvSpPr>
        <p:spPr>
          <a:xfrm>
            <a:off x="9503949" y="1557538"/>
            <a:ext cx="357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.</a:t>
            </a:r>
            <a:r>
              <a:rPr kumimoji="1" lang="en-US" altLang="ko-KR" dirty="0"/>
              <a:t>..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7451086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8A8B187-B405-4825-8AFA-FE0495CEDE2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F50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73491FA-2441-485B-AF8B-529EABCBB8E1}"/>
              </a:ext>
            </a:extLst>
          </p:cNvPr>
          <p:cNvSpPr txBox="1"/>
          <p:nvPr/>
        </p:nvSpPr>
        <p:spPr>
          <a:xfrm>
            <a:off x="405780" y="6547428"/>
            <a:ext cx="224612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돋움체_Pro Light" panose="00000300000000000000" pitchFamily="50" charset="-127"/>
              </a:rPr>
              <a:t>© 2020. </a:t>
            </a:r>
            <a:r>
              <a:rPr lang="en-US" altLang="ko-KR" sz="800" dirty="0" err="1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돋움체_Pro Light" panose="00000300000000000000" pitchFamily="50" charset="-127"/>
              </a:rPr>
              <a:t>firstmoment</a:t>
            </a:r>
            <a:r>
              <a:rPr lang="ko-KR" altLang="en-US" sz="8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돋움체_Pro Light" panose="00000300000000000000" pitchFamily="50" charset="-127"/>
              </a:rPr>
              <a:t> </a:t>
            </a:r>
            <a:r>
              <a:rPr lang="en-US" altLang="ko-KR" sz="8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돋움체_Pro Light" panose="00000300000000000000" pitchFamily="50" charset="-127"/>
              </a:rPr>
              <a:t>Co. all rights reserved.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625E905E-CF7C-48C9-B295-7F0F36451E07}"/>
              </a:ext>
            </a:extLst>
          </p:cNvPr>
          <p:cNvGrpSpPr/>
          <p:nvPr/>
        </p:nvGrpSpPr>
        <p:grpSpPr>
          <a:xfrm>
            <a:off x="5100356" y="4122326"/>
            <a:ext cx="1354858" cy="925640"/>
            <a:chOff x="5987967" y="4112799"/>
            <a:chExt cx="1354858" cy="925640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7C20539-807D-483F-B050-AB6B6AFC5C59}"/>
                </a:ext>
              </a:extLst>
            </p:cNvPr>
            <p:cNvSpPr txBox="1"/>
            <p:nvPr/>
          </p:nvSpPr>
          <p:spPr>
            <a:xfrm>
              <a:off x="5987967" y="4112799"/>
              <a:ext cx="135485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solidFill>
                    <a:schemeClr val="bg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  <a:cs typeface="KoPubWorld돋움체_Pro Medium" panose="00000600000000000000" pitchFamily="50" charset="-127"/>
                </a:rPr>
                <a:t>| </a:t>
              </a:r>
              <a:r>
                <a:rPr lang="ko-KR" altLang="en-US" sz="1100" dirty="0">
                  <a:solidFill>
                    <a:schemeClr val="bg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  <a:cs typeface="KoPubWorld돋움체_Pro Medium" panose="00000600000000000000" pitchFamily="50" charset="-127"/>
                </a:rPr>
                <a:t>음식 리뷰 사이트</a:t>
              </a:r>
              <a:endParaRPr lang="ko-KR" altLang="ko-KR" sz="11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811420FA-DD3D-478E-BA7F-BC3763D8FB92}"/>
                </a:ext>
              </a:extLst>
            </p:cNvPr>
            <p:cNvSpPr txBox="1"/>
            <p:nvPr/>
          </p:nvSpPr>
          <p:spPr>
            <a:xfrm>
              <a:off x="5987967" y="4444814"/>
              <a:ext cx="116410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solidFill>
                    <a:schemeClr val="bg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  <a:cs typeface="KoPubWorld돋움체_Pro Medium" panose="00000600000000000000" pitchFamily="50" charset="-127"/>
                </a:rPr>
                <a:t>| </a:t>
              </a:r>
              <a:r>
                <a:rPr lang="ko-KR" altLang="en-US" sz="1100" dirty="0">
                  <a:solidFill>
                    <a:schemeClr val="bg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  <a:cs typeface="KoPubWorld돋움체_Pro Medium" panose="00000600000000000000" pitchFamily="50" charset="-127"/>
                </a:rPr>
                <a:t>데이터 </a:t>
              </a:r>
              <a:r>
                <a:rPr lang="ko-KR" altLang="en-US" sz="1100" dirty="0" err="1">
                  <a:solidFill>
                    <a:schemeClr val="bg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  <a:cs typeface="KoPubWorld돋움체_Pro Medium" panose="00000600000000000000" pitchFamily="50" charset="-127"/>
                </a:rPr>
                <a:t>크롤링</a:t>
              </a:r>
              <a:endParaRPr lang="ko-KR" altLang="ko-KR" sz="11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A331B98-C5B4-4C84-B1E1-843B938DCFBB}"/>
                </a:ext>
              </a:extLst>
            </p:cNvPr>
            <p:cNvSpPr txBox="1"/>
            <p:nvPr/>
          </p:nvSpPr>
          <p:spPr>
            <a:xfrm>
              <a:off x="5987967" y="4776829"/>
              <a:ext cx="116410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solidFill>
                    <a:schemeClr val="bg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  <a:cs typeface="KoPubWorld돋움체_Pro Medium" panose="00000600000000000000" pitchFamily="50" charset="-127"/>
                </a:rPr>
                <a:t>| </a:t>
              </a:r>
              <a:r>
                <a:rPr lang="ko-KR" altLang="en-US" sz="1100" dirty="0">
                  <a:solidFill>
                    <a:schemeClr val="bg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  <a:cs typeface="KoPubWorld돋움체_Pro Medium" panose="00000600000000000000" pitchFamily="50" charset="-127"/>
                </a:rPr>
                <a:t>테이블 만들기</a:t>
              </a:r>
              <a:endParaRPr lang="ko-KR" altLang="ko-KR" sz="11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돋움체_Pro Medium" panose="00000600000000000000" pitchFamily="50" charset="-127"/>
              </a:endParaRP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EAF621C-FA4E-444D-A928-609B383F44B8}"/>
              </a:ext>
            </a:extLst>
          </p:cNvPr>
          <p:cNvGrpSpPr/>
          <p:nvPr/>
        </p:nvGrpSpPr>
        <p:grpSpPr>
          <a:xfrm>
            <a:off x="7781543" y="4122326"/>
            <a:ext cx="910827" cy="1257655"/>
            <a:chOff x="5987967" y="4112799"/>
            <a:chExt cx="910827" cy="1257655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9138868F-D4A9-4F25-AF4B-850161D4C94C}"/>
                </a:ext>
              </a:extLst>
            </p:cNvPr>
            <p:cNvSpPr txBox="1"/>
            <p:nvPr/>
          </p:nvSpPr>
          <p:spPr>
            <a:xfrm>
              <a:off x="5987967" y="4112799"/>
              <a:ext cx="84991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solidFill>
                    <a:schemeClr val="bg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  <a:cs typeface="KoPubWorld돋움체_Pro Medium" panose="00000600000000000000" pitchFamily="50" charset="-127"/>
                </a:rPr>
                <a:t>| Similarity</a:t>
              </a:r>
              <a:endParaRPr lang="ko-KR" altLang="ko-KR" sz="11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CDFEF6F3-94C6-4EB9-B503-C9DBA6FB3AA7}"/>
                </a:ext>
              </a:extLst>
            </p:cNvPr>
            <p:cNvSpPr txBox="1"/>
            <p:nvPr/>
          </p:nvSpPr>
          <p:spPr>
            <a:xfrm>
              <a:off x="5987967" y="4444814"/>
              <a:ext cx="91082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solidFill>
                    <a:schemeClr val="bg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  <a:cs typeface="KoPubWorld돋움체_Pro Medium" panose="00000600000000000000" pitchFamily="50" charset="-127"/>
                </a:rPr>
                <a:t>| Clustering</a:t>
              </a:r>
              <a:endParaRPr lang="ko-KR" altLang="ko-KR" sz="11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05B2BBF3-DF5A-497A-8FFB-082233930337}"/>
                </a:ext>
              </a:extLst>
            </p:cNvPr>
            <p:cNvSpPr txBox="1"/>
            <p:nvPr/>
          </p:nvSpPr>
          <p:spPr>
            <a:xfrm>
              <a:off x="5987967" y="4776829"/>
              <a:ext cx="54854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solidFill>
                    <a:schemeClr val="bg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  <a:cs typeface="KoPubWorld돋움체_Pro Medium" panose="00000600000000000000" pitchFamily="50" charset="-127"/>
                </a:rPr>
                <a:t>| IBCF</a:t>
              </a:r>
              <a:endParaRPr lang="ko-KR" altLang="ko-KR" sz="11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1F0792ED-9828-45B7-B71A-9901066BB54D}"/>
                </a:ext>
              </a:extLst>
            </p:cNvPr>
            <p:cNvSpPr txBox="1"/>
            <p:nvPr/>
          </p:nvSpPr>
          <p:spPr>
            <a:xfrm>
              <a:off x="5987967" y="5108844"/>
              <a:ext cx="60946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solidFill>
                    <a:schemeClr val="bg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  <a:cs typeface="KoPubWorld돋움체_Pro Medium" panose="00000600000000000000" pitchFamily="50" charset="-127"/>
                </a:rPr>
                <a:t>| UBCF</a:t>
              </a:r>
              <a:endParaRPr lang="ko-KR" altLang="ko-KR" sz="11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돋움체_Pro Medium" panose="00000600000000000000" pitchFamily="50" charset="-127"/>
              </a:endParaRPr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41FA620B-B257-4DCD-9F6A-274513206845}"/>
              </a:ext>
            </a:extLst>
          </p:cNvPr>
          <p:cNvGrpSpPr/>
          <p:nvPr/>
        </p:nvGrpSpPr>
        <p:grpSpPr>
          <a:xfrm>
            <a:off x="10209457" y="4122326"/>
            <a:ext cx="1636987" cy="593625"/>
            <a:chOff x="5987967" y="4112799"/>
            <a:chExt cx="1636987" cy="593625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4D9AA01F-51FF-4D5B-9EB5-DD8A7898B6AA}"/>
                </a:ext>
              </a:extLst>
            </p:cNvPr>
            <p:cNvSpPr txBox="1"/>
            <p:nvPr/>
          </p:nvSpPr>
          <p:spPr>
            <a:xfrm>
              <a:off x="5987967" y="4112799"/>
              <a:ext cx="102303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solidFill>
                    <a:schemeClr val="bg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  <a:cs typeface="KoPubWorld돋움체_Pro Medium" panose="00000600000000000000" pitchFamily="50" charset="-127"/>
                </a:rPr>
                <a:t>| </a:t>
              </a:r>
              <a:r>
                <a:rPr lang="ko-KR" altLang="en-US" sz="1100" dirty="0">
                  <a:solidFill>
                    <a:schemeClr val="bg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  <a:cs typeface="KoPubWorld돋움체_Pro Medium" panose="00000600000000000000" pitchFamily="50" charset="-127"/>
                </a:rPr>
                <a:t>배고픈 은태</a:t>
              </a:r>
              <a:endParaRPr lang="ko-KR" altLang="ko-KR" sz="11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C581A76-0FC3-47A5-AAEF-1EB1F784BD2B}"/>
                </a:ext>
              </a:extLst>
            </p:cNvPr>
            <p:cNvSpPr txBox="1"/>
            <p:nvPr/>
          </p:nvSpPr>
          <p:spPr>
            <a:xfrm>
              <a:off x="5987967" y="4444814"/>
              <a:ext cx="163698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solidFill>
                    <a:schemeClr val="bg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  <a:cs typeface="KoPubWorld돋움체_Pro Medium" panose="00000600000000000000" pitchFamily="50" charset="-127"/>
                </a:rPr>
                <a:t>| </a:t>
              </a:r>
              <a:r>
                <a:rPr lang="ko-KR" altLang="en-US" sz="1100" dirty="0">
                  <a:solidFill>
                    <a:schemeClr val="bg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  <a:cs typeface="KoPubWorld돋움체_Pro Medium" panose="00000600000000000000" pitchFamily="50" charset="-127"/>
                </a:rPr>
                <a:t>나에게 추천해준 식당</a:t>
              </a:r>
              <a:endParaRPr lang="ko-KR" altLang="ko-KR" sz="11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돋움체_Pro Medium" panose="00000600000000000000" pitchFamily="50" charset="-127"/>
              </a:endParaRPr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948EBA61-8052-4577-929C-3D090602DFAC}"/>
              </a:ext>
            </a:extLst>
          </p:cNvPr>
          <p:cNvSpPr txBox="1"/>
          <p:nvPr/>
        </p:nvSpPr>
        <p:spPr>
          <a:xfrm>
            <a:off x="2364951" y="4124144"/>
            <a:ext cx="88197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돋움체_Pro Medium" panose="00000600000000000000" pitchFamily="50" charset="-127"/>
              </a:rPr>
              <a:t>|</a:t>
            </a:r>
            <a:r>
              <a:rPr lang="ko-KR" altLang="en-US" sz="11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돋움체_Pro Medium" panose="00000600000000000000" pitchFamily="50" charset="-127"/>
              </a:rPr>
              <a:t> 음식 추천</a:t>
            </a:r>
            <a:endParaRPr lang="ko-KR" altLang="ko-KR" sz="1100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DE96531E-56C0-440A-970E-473940B45BA0}"/>
              </a:ext>
            </a:extLst>
          </p:cNvPr>
          <p:cNvSpPr/>
          <p:nvPr/>
        </p:nvSpPr>
        <p:spPr>
          <a:xfrm>
            <a:off x="1971850" y="3499908"/>
            <a:ext cx="285106" cy="285106"/>
          </a:xfrm>
          <a:prstGeom prst="ellipse">
            <a:avLst/>
          </a:prstGeom>
          <a:solidFill>
            <a:srgbClr val="FD80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B4F67C5A-5E20-4E6B-ADB6-2A9C36E76214}"/>
              </a:ext>
            </a:extLst>
          </p:cNvPr>
          <p:cNvSpPr/>
          <p:nvPr/>
        </p:nvSpPr>
        <p:spPr>
          <a:xfrm>
            <a:off x="4525502" y="3513714"/>
            <a:ext cx="285106" cy="285106"/>
          </a:xfrm>
          <a:prstGeom prst="ellipse">
            <a:avLst/>
          </a:prstGeom>
          <a:solidFill>
            <a:srgbClr val="FD80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103AFA8D-FC11-4E7B-82F3-418CA2C0B3DD}"/>
              </a:ext>
            </a:extLst>
          </p:cNvPr>
          <p:cNvSpPr/>
          <p:nvPr/>
        </p:nvSpPr>
        <p:spPr>
          <a:xfrm>
            <a:off x="7167383" y="3496910"/>
            <a:ext cx="285106" cy="285106"/>
          </a:xfrm>
          <a:prstGeom prst="ellipse">
            <a:avLst/>
          </a:prstGeom>
          <a:solidFill>
            <a:srgbClr val="FD80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118262EB-BAEB-49D0-87B0-B0874C4EB3AA}"/>
              </a:ext>
            </a:extLst>
          </p:cNvPr>
          <p:cNvSpPr/>
          <p:nvPr/>
        </p:nvSpPr>
        <p:spPr>
          <a:xfrm>
            <a:off x="9924351" y="3496910"/>
            <a:ext cx="285106" cy="285106"/>
          </a:xfrm>
          <a:prstGeom prst="ellipse">
            <a:avLst/>
          </a:prstGeom>
          <a:solidFill>
            <a:srgbClr val="FD80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E24A0DB1-EB7C-4A20-8196-8B8D8A28AAE8}"/>
              </a:ext>
            </a:extLst>
          </p:cNvPr>
          <p:cNvGrpSpPr/>
          <p:nvPr/>
        </p:nvGrpSpPr>
        <p:grpSpPr>
          <a:xfrm>
            <a:off x="3427931" y="1064691"/>
            <a:ext cx="388883" cy="388883"/>
            <a:chOff x="1397875" y="5417602"/>
            <a:chExt cx="388883" cy="388883"/>
          </a:xfrm>
        </p:grpSpPr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A464BDCB-1D84-44F0-ADCF-B063CCCCAC2E}"/>
                </a:ext>
              </a:extLst>
            </p:cNvPr>
            <p:cNvSpPr/>
            <p:nvPr/>
          </p:nvSpPr>
          <p:spPr>
            <a:xfrm>
              <a:off x="1397875" y="5417602"/>
              <a:ext cx="388883" cy="38888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화살표: 갈매기형 수장 70">
              <a:extLst>
                <a:ext uri="{FF2B5EF4-FFF2-40B4-BE49-F238E27FC236}">
                  <a16:creationId xmlns:a16="http://schemas.microsoft.com/office/drawing/2014/main" id="{1963DCC6-16FB-48B5-90EB-D9DBA93BC542}"/>
                </a:ext>
              </a:extLst>
            </p:cNvPr>
            <p:cNvSpPr/>
            <p:nvPr/>
          </p:nvSpPr>
          <p:spPr>
            <a:xfrm>
              <a:off x="1555673" y="5559972"/>
              <a:ext cx="73286" cy="104142"/>
            </a:xfrm>
            <a:prstGeom prst="chevron">
              <a:avLst>
                <a:gd name="adj" fmla="val 145714"/>
              </a:avLst>
            </a:prstGeom>
            <a:solidFill>
              <a:srgbClr val="3F5058"/>
            </a:solidFill>
            <a:ln w="38100">
              <a:solidFill>
                <a:srgbClr val="3F505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id="{56149D16-8A73-4E91-981C-C40375A51A32}"/>
              </a:ext>
            </a:extLst>
          </p:cNvPr>
          <p:cNvSpPr txBox="1"/>
          <p:nvPr/>
        </p:nvSpPr>
        <p:spPr>
          <a:xfrm>
            <a:off x="903677" y="966746"/>
            <a:ext cx="23166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CONTENTS</a:t>
            </a:r>
            <a:endParaRPr lang="ko-KR" altLang="ko-KR" sz="3200" dirty="0">
              <a:solidFill>
                <a:schemeClr val="bg1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2176B26-7343-4053-B16C-26336DDF907D}"/>
              </a:ext>
            </a:extLst>
          </p:cNvPr>
          <p:cNvSpPr txBox="1"/>
          <p:nvPr/>
        </p:nvSpPr>
        <p:spPr>
          <a:xfrm>
            <a:off x="2237738" y="3456212"/>
            <a:ext cx="19274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Topic Selection</a:t>
            </a:r>
            <a:endParaRPr lang="ko-KR" altLang="ko-KR" sz="2000" dirty="0">
              <a:solidFill>
                <a:schemeClr val="bg1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907DA5AD-479D-4CB7-865F-8C803174DCF3}"/>
              </a:ext>
            </a:extLst>
          </p:cNvPr>
          <p:cNvCxnSpPr>
            <a:cxnSpLocks/>
          </p:cNvCxnSpPr>
          <p:nvPr/>
        </p:nvCxnSpPr>
        <p:spPr>
          <a:xfrm>
            <a:off x="1023310" y="1738878"/>
            <a:ext cx="10327195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4DEABCFB-7E3F-0944-9638-056A8342BBBD}"/>
              </a:ext>
            </a:extLst>
          </p:cNvPr>
          <p:cNvSpPr txBox="1"/>
          <p:nvPr/>
        </p:nvSpPr>
        <p:spPr>
          <a:xfrm>
            <a:off x="4831874" y="3456212"/>
            <a:ext cx="19688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Data Collection</a:t>
            </a:r>
            <a:endParaRPr lang="ko-KR" altLang="ko-KR" sz="2000" dirty="0">
              <a:solidFill>
                <a:schemeClr val="bg1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E78C401-32D6-B346-A7C4-31B7D4AA676F}"/>
              </a:ext>
            </a:extLst>
          </p:cNvPr>
          <p:cNvSpPr txBox="1"/>
          <p:nvPr/>
        </p:nvSpPr>
        <p:spPr>
          <a:xfrm>
            <a:off x="7505557" y="3414440"/>
            <a:ext cx="222714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Recommendation</a:t>
            </a:r>
          </a:p>
          <a:p>
            <a:pPr algn="ctr"/>
            <a:r>
              <a:rPr lang="en-US" altLang="ko-KR" sz="2000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System</a:t>
            </a:r>
            <a:endParaRPr lang="ko-KR" altLang="ko-KR" sz="2000" dirty="0">
              <a:solidFill>
                <a:schemeClr val="bg1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8129FFD-731C-C04F-B20D-C4E0A5B4C493}"/>
              </a:ext>
            </a:extLst>
          </p:cNvPr>
          <p:cNvSpPr txBox="1"/>
          <p:nvPr/>
        </p:nvSpPr>
        <p:spPr>
          <a:xfrm>
            <a:off x="10230955" y="3414440"/>
            <a:ext cx="14072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Real world</a:t>
            </a:r>
            <a:endParaRPr lang="ko-KR" altLang="ko-KR" sz="2000" dirty="0">
              <a:solidFill>
                <a:schemeClr val="bg1"/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KoPubWorld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416167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C9A0983B-AD72-449B-9602-6BD8C4BC8DE5}"/>
              </a:ext>
            </a:extLst>
          </p:cNvPr>
          <p:cNvSpPr/>
          <p:nvPr/>
        </p:nvSpPr>
        <p:spPr>
          <a:xfrm>
            <a:off x="0" y="0"/>
            <a:ext cx="1810871" cy="6858000"/>
          </a:xfrm>
          <a:prstGeom prst="rect">
            <a:avLst/>
          </a:prstGeom>
          <a:solidFill>
            <a:srgbClr val="3F50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471AA1D-642E-4454-BDC0-ECFE9257B2AD}"/>
              </a:ext>
            </a:extLst>
          </p:cNvPr>
          <p:cNvGrpSpPr/>
          <p:nvPr/>
        </p:nvGrpSpPr>
        <p:grpSpPr>
          <a:xfrm>
            <a:off x="158273" y="1095874"/>
            <a:ext cx="1487908" cy="1699572"/>
            <a:chOff x="158273" y="1095874"/>
            <a:chExt cx="1487908" cy="169957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48D71FF-35DC-483F-A996-91C51C7CF19F}"/>
                </a:ext>
              </a:extLst>
            </p:cNvPr>
            <p:cNvSpPr txBox="1"/>
            <p:nvPr/>
          </p:nvSpPr>
          <p:spPr>
            <a:xfrm>
              <a:off x="158273" y="2019204"/>
              <a:ext cx="148790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데이터 전처리</a:t>
              </a:r>
              <a:endParaRPr lang="ko-KR" altLang="ko-KR" sz="16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23F7FFB-18DE-499A-B77E-E1C596033D0A}"/>
                </a:ext>
              </a:extLst>
            </p:cNvPr>
            <p:cNvSpPr txBox="1"/>
            <p:nvPr/>
          </p:nvSpPr>
          <p:spPr>
            <a:xfrm>
              <a:off x="431587" y="1095874"/>
              <a:ext cx="94769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54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02</a:t>
              </a:r>
              <a:endParaRPr lang="ko-KR" altLang="ko-KR" sz="5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9FBF5933-34FF-433B-9575-C7B7FAA60A79}"/>
                </a:ext>
              </a:extLst>
            </p:cNvPr>
            <p:cNvCxnSpPr>
              <a:cxnSpLocks/>
            </p:cNvCxnSpPr>
            <p:nvPr/>
          </p:nvCxnSpPr>
          <p:spPr>
            <a:xfrm>
              <a:off x="627757" y="2795446"/>
              <a:ext cx="494330" cy="0"/>
            </a:xfrm>
            <a:prstGeom prst="line">
              <a:avLst/>
            </a:prstGeom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79423248-63EA-40B4-82EF-751E38A9F5BB}"/>
              </a:ext>
            </a:extLst>
          </p:cNvPr>
          <p:cNvSpPr/>
          <p:nvPr/>
        </p:nvSpPr>
        <p:spPr>
          <a:xfrm>
            <a:off x="2323100" y="430208"/>
            <a:ext cx="2138354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EB359E6-7A69-4880-8FD7-7212D16B5881}"/>
              </a:ext>
            </a:extLst>
          </p:cNvPr>
          <p:cNvSpPr txBox="1"/>
          <p:nvPr/>
        </p:nvSpPr>
        <p:spPr>
          <a:xfrm>
            <a:off x="2577104" y="522540"/>
            <a:ext cx="17203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TITLE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을 입력하세요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2" name="사각형: 둥근 모서리 32">
            <a:extLst>
              <a:ext uri="{FF2B5EF4-FFF2-40B4-BE49-F238E27FC236}">
                <a16:creationId xmlns:a16="http://schemas.microsoft.com/office/drawing/2014/main" id="{67266898-C1A1-6748-8A75-349D08D8BE8E}"/>
              </a:ext>
            </a:extLst>
          </p:cNvPr>
          <p:cNvSpPr/>
          <p:nvPr/>
        </p:nvSpPr>
        <p:spPr>
          <a:xfrm>
            <a:off x="2323099" y="430208"/>
            <a:ext cx="2650584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D03AA5-E804-5143-A4C9-F01C472B39FE}"/>
              </a:ext>
            </a:extLst>
          </p:cNvPr>
          <p:cNvSpPr txBox="1"/>
          <p:nvPr/>
        </p:nvSpPr>
        <p:spPr>
          <a:xfrm>
            <a:off x="2760918" y="476374"/>
            <a:ext cx="18133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데이터 합치기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779214A-4F5E-4F45-B6F2-5DF1D27913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7541" y="1881748"/>
            <a:ext cx="7916702" cy="4839475"/>
          </a:xfrm>
          <a:prstGeom prst="rect">
            <a:avLst/>
          </a:prstGeom>
        </p:spPr>
      </p:pic>
      <p:sp>
        <p:nvSpPr>
          <p:cNvPr id="4" name="아래쪽 화살표[D] 3">
            <a:extLst>
              <a:ext uri="{FF2B5EF4-FFF2-40B4-BE49-F238E27FC236}">
                <a16:creationId xmlns:a16="http://schemas.microsoft.com/office/drawing/2014/main" id="{D7DF1A20-57EA-6D4E-A996-0F32D00AFCFD}"/>
              </a:ext>
            </a:extLst>
          </p:cNvPr>
          <p:cNvSpPr/>
          <p:nvPr/>
        </p:nvSpPr>
        <p:spPr>
          <a:xfrm>
            <a:off x="7500938" y="1671638"/>
            <a:ext cx="271462" cy="347566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아래쪽 화살표[D] 14">
            <a:extLst>
              <a:ext uri="{FF2B5EF4-FFF2-40B4-BE49-F238E27FC236}">
                <a16:creationId xmlns:a16="http://schemas.microsoft.com/office/drawing/2014/main" id="{4E648258-1016-3F47-91B7-BEEB73E53653}"/>
              </a:ext>
            </a:extLst>
          </p:cNvPr>
          <p:cNvSpPr/>
          <p:nvPr/>
        </p:nvSpPr>
        <p:spPr>
          <a:xfrm rot="16200000">
            <a:off x="3338027" y="4127702"/>
            <a:ext cx="271462" cy="347566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9AD8091-6500-254A-9610-A2B36D4BCEAB}"/>
              </a:ext>
            </a:extLst>
          </p:cNvPr>
          <p:cNvSpPr txBox="1"/>
          <p:nvPr/>
        </p:nvSpPr>
        <p:spPr>
          <a:xfrm>
            <a:off x="7340754" y="1197251"/>
            <a:ext cx="59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user</a:t>
            </a:r>
            <a:endParaRPr kumimoji="1" lang="en-US" altLang="ko-K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4A96AB3-67C9-DC44-B430-600058204063}"/>
              </a:ext>
            </a:extLst>
          </p:cNvPr>
          <p:cNvSpPr txBox="1"/>
          <p:nvPr/>
        </p:nvSpPr>
        <p:spPr>
          <a:xfrm>
            <a:off x="2586015" y="4116819"/>
            <a:ext cx="611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item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810806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5" grpId="0" animBg="1"/>
      <p:bldP spid="16" grpId="0"/>
      <p:bldP spid="1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C9A0983B-AD72-449B-9602-6BD8C4BC8DE5}"/>
              </a:ext>
            </a:extLst>
          </p:cNvPr>
          <p:cNvSpPr/>
          <p:nvPr/>
        </p:nvSpPr>
        <p:spPr>
          <a:xfrm>
            <a:off x="0" y="0"/>
            <a:ext cx="1810871" cy="6858000"/>
          </a:xfrm>
          <a:prstGeom prst="rect">
            <a:avLst/>
          </a:prstGeom>
          <a:solidFill>
            <a:srgbClr val="3F50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471AA1D-642E-4454-BDC0-ECFE9257B2AD}"/>
              </a:ext>
            </a:extLst>
          </p:cNvPr>
          <p:cNvGrpSpPr/>
          <p:nvPr/>
        </p:nvGrpSpPr>
        <p:grpSpPr>
          <a:xfrm>
            <a:off x="158273" y="1095874"/>
            <a:ext cx="1487908" cy="1699572"/>
            <a:chOff x="158273" y="1095874"/>
            <a:chExt cx="1487908" cy="169957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48D71FF-35DC-483F-A996-91C51C7CF19F}"/>
                </a:ext>
              </a:extLst>
            </p:cNvPr>
            <p:cNvSpPr txBox="1"/>
            <p:nvPr/>
          </p:nvSpPr>
          <p:spPr>
            <a:xfrm>
              <a:off x="158273" y="2019204"/>
              <a:ext cx="148790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데이터 전처리</a:t>
              </a:r>
              <a:endParaRPr lang="ko-KR" altLang="ko-KR" sz="16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23F7FFB-18DE-499A-B77E-E1C596033D0A}"/>
                </a:ext>
              </a:extLst>
            </p:cNvPr>
            <p:cNvSpPr txBox="1"/>
            <p:nvPr/>
          </p:nvSpPr>
          <p:spPr>
            <a:xfrm>
              <a:off x="431587" y="1095874"/>
              <a:ext cx="94769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54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02</a:t>
              </a:r>
              <a:endParaRPr lang="ko-KR" altLang="ko-KR" sz="5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9FBF5933-34FF-433B-9575-C7B7FAA60A79}"/>
                </a:ext>
              </a:extLst>
            </p:cNvPr>
            <p:cNvCxnSpPr>
              <a:cxnSpLocks/>
            </p:cNvCxnSpPr>
            <p:nvPr/>
          </p:nvCxnSpPr>
          <p:spPr>
            <a:xfrm>
              <a:off x="627757" y="2795446"/>
              <a:ext cx="494330" cy="0"/>
            </a:xfrm>
            <a:prstGeom prst="line">
              <a:avLst/>
            </a:prstGeom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8" name="사각형: 둥근 모서리 32">
            <a:extLst>
              <a:ext uri="{FF2B5EF4-FFF2-40B4-BE49-F238E27FC236}">
                <a16:creationId xmlns:a16="http://schemas.microsoft.com/office/drawing/2014/main" id="{AE087545-C4A2-B649-AD0D-B34607749AD8}"/>
              </a:ext>
            </a:extLst>
          </p:cNvPr>
          <p:cNvSpPr/>
          <p:nvPr/>
        </p:nvSpPr>
        <p:spPr>
          <a:xfrm>
            <a:off x="2323100" y="430208"/>
            <a:ext cx="2138354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EEB76D5-7995-8D49-A5DB-29C57D088BE7}"/>
              </a:ext>
            </a:extLst>
          </p:cNvPr>
          <p:cNvSpPr txBox="1"/>
          <p:nvPr/>
        </p:nvSpPr>
        <p:spPr>
          <a:xfrm>
            <a:off x="2577104" y="522540"/>
            <a:ext cx="17203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TITLE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을 입력하세요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20" name="사각형: 둥근 모서리 32">
            <a:extLst>
              <a:ext uri="{FF2B5EF4-FFF2-40B4-BE49-F238E27FC236}">
                <a16:creationId xmlns:a16="http://schemas.microsoft.com/office/drawing/2014/main" id="{649B5DBB-7FF9-FA44-86DD-389255F2B18B}"/>
              </a:ext>
            </a:extLst>
          </p:cNvPr>
          <p:cNvSpPr/>
          <p:nvPr/>
        </p:nvSpPr>
        <p:spPr>
          <a:xfrm>
            <a:off x="2323099" y="430208"/>
            <a:ext cx="2650584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DD8263D-1CA2-A645-BAB7-460932D02191}"/>
              </a:ext>
            </a:extLst>
          </p:cNvPr>
          <p:cNvSpPr txBox="1"/>
          <p:nvPr/>
        </p:nvSpPr>
        <p:spPr>
          <a:xfrm>
            <a:off x="2760918" y="476374"/>
            <a:ext cx="18133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데이터 합치기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C8D15A7-2637-E543-BF4F-D91902806D60}"/>
              </a:ext>
            </a:extLst>
          </p:cNvPr>
          <p:cNvSpPr txBox="1"/>
          <p:nvPr/>
        </p:nvSpPr>
        <p:spPr>
          <a:xfrm>
            <a:off x="4767262" y="3075057"/>
            <a:ext cx="383791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R studio</a:t>
            </a:r>
            <a:r>
              <a:rPr lang="ko-KR" altLang="en-US" sz="4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로 이동</a:t>
            </a:r>
            <a:endParaRPr lang="en-US" altLang="ko-KR" sz="4000" i="1" dirty="0">
              <a:solidFill>
                <a:schemeClr val="tx1">
                  <a:lumMod val="75000"/>
                  <a:lumOff val="25000"/>
                </a:schemeClr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KoPubWorld돋움체_Pro Medium" panose="00000600000000000000" pitchFamily="50" charset="-127"/>
            </a:endParaRPr>
          </a:p>
          <a:p>
            <a:pPr algn="ctr"/>
            <a:r>
              <a:rPr lang="en-US" altLang="ko-KR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02</a:t>
            </a:r>
          </a:p>
        </p:txBody>
      </p:sp>
    </p:spTree>
    <p:extLst>
      <p:ext uri="{BB962C8B-B14F-4D97-AF65-F5344CB8AC3E}">
        <p14:creationId xmlns:p14="http://schemas.microsoft.com/office/powerpoint/2010/main" val="21357473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C9A0983B-AD72-449B-9602-6BD8C4BC8DE5}"/>
              </a:ext>
            </a:extLst>
          </p:cNvPr>
          <p:cNvSpPr/>
          <p:nvPr/>
        </p:nvSpPr>
        <p:spPr>
          <a:xfrm>
            <a:off x="0" y="0"/>
            <a:ext cx="1810871" cy="6858000"/>
          </a:xfrm>
          <a:prstGeom prst="rect">
            <a:avLst/>
          </a:prstGeom>
          <a:solidFill>
            <a:srgbClr val="3F50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471AA1D-642E-4454-BDC0-ECFE9257B2AD}"/>
              </a:ext>
            </a:extLst>
          </p:cNvPr>
          <p:cNvGrpSpPr/>
          <p:nvPr/>
        </p:nvGrpSpPr>
        <p:grpSpPr>
          <a:xfrm>
            <a:off x="158273" y="1095874"/>
            <a:ext cx="1487908" cy="1699572"/>
            <a:chOff x="158273" y="1095874"/>
            <a:chExt cx="1487908" cy="169957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48D71FF-35DC-483F-A996-91C51C7CF19F}"/>
                </a:ext>
              </a:extLst>
            </p:cNvPr>
            <p:cNvSpPr txBox="1"/>
            <p:nvPr/>
          </p:nvSpPr>
          <p:spPr>
            <a:xfrm>
              <a:off x="158273" y="2019204"/>
              <a:ext cx="148790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데이터 전처리</a:t>
              </a:r>
              <a:endParaRPr lang="ko-KR" altLang="ko-KR" sz="16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23F7FFB-18DE-499A-B77E-E1C596033D0A}"/>
                </a:ext>
              </a:extLst>
            </p:cNvPr>
            <p:cNvSpPr txBox="1"/>
            <p:nvPr/>
          </p:nvSpPr>
          <p:spPr>
            <a:xfrm>
              <a:off x="431587" y="1095874"/>
              <a:ext cx="94769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54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02</a:t>
              </a:r>
              <a:endParaRPr lang="ko-KR" altLang="ko-KR" sz="5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9FBF5933-34FF-433B-9575-C7B7FAA60A79}"/>
                </a:ext>
              </a:extLst>
            </p:cNvPr>
            <p:cNvCxnSpPr>
              <a:cxnSpLocks/>
            </p:cNvCxnSpPr>
            <p:nvPr/>
          </p:nvCxnSpPr>
          <p:spPr>
            <a:xfrm>
              <a:off x="627757" y="2795446"/>
              <a:ext cx="494330" cy="0"/>
            </a:xfrm>
            <a:prstGeom prst="line">
              <a:avLst/>
            </a:prstGeom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53FBB67D-FA5B-1E4A-A734-C94D7D76312B}"/>
              </a:ext>
            </a:extLst>
          </p:cNvPr>
          <p:cNvSpPr txBox="1"/>
          <p:nvPr/>
        </p:nvSpPr>
        <p:spPr>
          <a:xfrm>
            <a:off x="6454778" y="522541"/>
            <a:ext cx="44646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여기까지 완성되었다면 넘어갑니다</a:t>
            </a:r>
            <a:r>
              <a:rPr lang="en-US" altLang="ko-KR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~!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2F58C6C-1ABF-A046-AAAC-5E794E8DBFBB}"/>
              </a:ext>
            </a:extLst>
          </p:cNvPr>
          <p:cNvSpPr txBox="1"/>
          <p:nvPr/>
        </p:nvSpPr>
        <p:spPr>
          <a:xfrm>
            <a:off x="3567486" y="1415586"/>
            <a:ext cx="2938753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[</a:t>
            </a:r>
            <a:r>
              <a:rPr lang="ko-KR" alt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user-item </a:t>
            </a:r>
            <a:r>
              <a:rPr lang="ko-KR" alt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테이블을 확인해봅시다</a:t>
            </a:r>
            <a:r>
              <a:rPr lang="en-US" altLang="ko-KR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.</a:t>
            </a:r>
            <a:r>
              <a:rPr lang="ko-KR" altLang="en-US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]</a:t>
            </a:r>
          </a:p>
        </p:txBody>
      </p:sp>
      <p:sp>
        <p:nvSpPr>
          <p:cNvPr id="14" name="사각형: 둥근 모서리 32">
            <a:extLst>
              <a:ext uri="{FF2B5EF4-FFF2-40B4-BE49-F238E27FC236}">
                <a16:creationId xmlns:a16="http://schemas.microsoft.com/office/drawing/2014/main" id="{6A0B62A6-1D67-3D48-8041-B6BCF699D5AD}"/>
              </a:ext>
            </a:extLst>
          </p:cNvPr>
          <p:cNvSpPr/>
          <p:nvPr/>
        </p:nvSpPr>
        <p:spPr>
          <a:xfrm>
            <a:off x="2323100" y="430208"/>
            <a:ext cx="2138354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B63F850-823C-A149-83DD-8541344B5AF9}"/>
              </a:ext>
            </a:extLst>
          </p:cNvPr>
          <p:cNvSpPr txBox="1"/>
          <p:nvPr/>
        </p:nvSpPr>
        <p:spPr>
          <a:xfrm>
            <a:off x="2577104" y="522540"/>
            <a:ext cx="17203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TITLE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을 입력하세요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8" name="사각형: 둥근 모서리 32">
            <a:extLst>
              <a:ext uri="{FF2B5EF4-FFF2-40B4-BE49-F238E27FC236}">
                <a16:creationId xmlns:a16="http://schemas.microsoft.com/office/drawing/2014/main" id="{97AAA037-4817-0547-B6AE-102345B0CA5C}"/>
              </a:ext>
            </a:extLst>
          </p:cNvPr>
          <p:cNvSpPr/>
          <p:nvPr/>
        </p:nvSpPr>
        <p:spPr>
          <a:xfrm>
            <a:off x="2323099" y="430208"/>
            <a:ext cx="2650584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72FE537-CE84-A547-BE54-CEDB0E54BC24}"/>
              </a:ext>
            </a:extLst>
          </p:cNvPr>
          <p:cNvSpPr txBox="1"/>
          <p:nvPr/>
        </p:nvSpPr>
        <p:spPr>
          <a:xfrm>
            <a:off x="2760918" y="476374"/>
            <a:ext cx="18133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데이터 합치기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103FE95C-2E43-3445-B0C0-BE0E019E4F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7541" y="1881749"/>
            <a:ext cx="7475384" cy="4569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1815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C9A0983B-AD72-449B-9602-6BD8C4BC8DE5}"/>
              </a:ext>
            </a:extLst>
          </p:cNvPr>
          <p:cNvSpPr/>
          <p:nvPr/>
        </p:nvSpPr>
        <p:spPr>
          <a:xfrm>
            <a:off x="0" y="0"/>
            <a:ext cx="1810871" cy="6858000"/>
          </a:xfrm>
          <a:prstGeom prst="rect">
            <a:avLst/>
          </a:prstGeom>
          <a:solidFill>
            <a:srgbClr val="3F50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471AA1D-642E-4454-BDC0-ECFE9257B2AD}"/>
              </a:ext>
            </a:extLst>
          </p:cNvPr>
          <p:cNvGrpSpPr/>
          <p:nvPr/>
        </p:nvGrpSpPr>
        <p:grpSpPr>
          <a:xfrm>
            <a:off x="158273" y="1095874"/>
            <a:ext cx="1487908" cy="1699572"/>
            <a:chOff x="158273" y="1095874"/>
            <a:chExt cx="1487908" cy="169957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48D71FF-35DC-483F-A996-91C51C7CF19F}"/>
                </a:ext>
              </a:extLst>
            </p:cNvPr>
            <p:cNvSpPr txBox="1"/>
            <p:nvPr/>
          </p:nvSpPr>
          <p:spPr>
            <a:xfrm>
              <a:off x="158273" y="2019204"/>
              <a:ext cx="148790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데이터 전처리</a:t>
              </a:r>
              <a:endParaRPr lang="ko-KR" altLang="ko-KR" sz="16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23F7FFB-18DE-499A-B77E-E1C596033D0A}"/>
                </a:ext>
              </a:extLst>
            </p:cNvPr>
            <p:cNvSpPr txBox="1"/>
            <p:nvPr/>
          </p:nvSpPr>
          <p:spPr>
            <a:xfrm>
              <a:off x="431587" y="1095874"/>
              <a:ext cx="94769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54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02</a:t>
              </a:r>
              <a:endParaRPr lang="ko-KR" altLang="ko-KR" sz="5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9FBF5933-34FF-433B-9575-C7B7FAA60A79}"/>
                </a:ext>
              </a:extLst>
            </p:cNvPr>
            <p:cNvCxnSpPr>
              <a:cxnSpLocks/>
            </p:cNvCxnSpPr>
            <p:nvPr/>
          </p:nvCxnSpPr>
          <p:spPr>
            <a:xfrm>
              <a:off x="627757" y="2795446"/>
              <a:ext cx="494330" cy="0"/>
            </a:xfrm>
            <a:prstGeom prst="line">
              <a:avLst/>
            </a:prstGeom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8" name="사각형: 둥근 모서리 32">
            <a:extLst>
              <a:ext uri="{FF2B5EF4-FFF2-40B4-BE49-F238E27FC236}">
                <a16:creationId xmlns:a16="http://schemas.microsoft.com/office/drawing/2014/main" id="{AE087545-C4A2-B649-AD0D-B34607749AD8}"/>
              </a:ext>
            </a:extLst>
          </p:cNvPr>
          <p:cNvSpPr/>
          <p:nvPr/>
        </p:nvSpPr>
        <p:spPr>
          <a:xfrm>
            <a:off x="2323100" y="430208"/>
            <a:ext cx="2138354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EEB76D5-7995-8D49-A5DB-29C57D088BE7}"/>
              </a:ext>
            </a:extLst>
          </p:cNvPr>
          <p:cNvSpPr txBox="1"/>
          <p:nvPr/>
        </p:nvSpPr>
        <p:spPr>
          <a:xfrm>
            <a:off x="2577104" y="522540"/>
            <a:ext cx="17203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TITLE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을 입력하세요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20" name="사각형: 둥근 모서리 32">
            <a:extLst>
              <a:ext uri="{FF2B5EF4-FFF2-40B4-BE49-F238E27FC236}">
                <a16:creationId xmlns:a16="http://schemas.microsoft.com/office/drawing/2014/main" id="{649B5DBB-7FF9-FA44-86DD-389255F2B18B}"/>
              </a:ext>
            </a:extLst>
          </p:cNvPr>
          <p:cNvSpPr/>
          <p:nvPr/>
        </p:nvSpPr>
        <p:spPr>
          <a:xfrm>
            <a:off x="2323099" y="430208"/>
            <a:ext cx="2650584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DD8263D-1CA2-A645-BAB7-460932D02191}"/>
              </a:ext>
            </a:extLst>
          </p:cNvPr>
          <p:cNvSpPr txBox="1"/>
          <p:nvPr/>
        </p:nvSpPr>
        <p:spPr>
          <a:xfrm>
            <a:off x="2760918" y="476374"/>
            <a:ext cx="18133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유사도 구하기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E2FFFEC-AE6D-254F-AEA8-2C8C6BBF581C}"/>
              </a:ext>
            </a:extLst>
          </p:cNvPr>
          <p:cNvSpPr txBox="1"/>
          <p:nvPr/>
        </p:nvSpPr>
        <p:spPr>
          <a:xfrm>
            <a:off x="2577104" y="1372873"/>
            <a:ext cx="383733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100" dirty="0"/>
              <a:t>User-based Collaborative filtering</a:t>
            </a:r>
            <a:endParaRPr kumimoji="1" lang="ko-Kore-KR" altLang="en-US" sz="21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DAFDF5A-F37E-334D-8599-F338D2A15C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0550" y="2188481"/>
            <a:ext cx="7531100" cy="387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5541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C9A0983B-AD72-449B-9602-6BD8C4BC8DE5}"/>
              </a:ext>
            </a:extLst>
          </p:cNvPr>
          <p:cNvSpPr/>
          <p:nvPr/>
        </p:nvSpPr>
        <p:spPr>
          <a:xfrm>
            <a:off x="0" y="0"/>
            <a:ext cx="1810871" cy="6858000"/>
          </a:xfrm>
          <a:prstGeom prst="rect">
            <a:avLst/>
          </a:prstGeom>
          <a:solidFill>
            <a:srgbClr val="3F50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471AA1D-642E-4454-BDC0-ECFE9257B2AD}"/>
              </a:ext>
            </a:extLst>
          </p:cNvPr>
          <p:cNvGrpSpPr/>
          <p:nvPr/>
        </p:nvGrpSpPr>
        <p:grpSpPr>
          <a:xfrm>
            <a:off x="158273" y="1095874"/>
            <a:ext cx="1487908" cy="1699572"/>
            <a:chOff x="158273" y="1095874"/>
            <a:chExt cx="1487908" cy="169957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48D71FF-35DC-483F-A996-91C51C7CF19F}"/>
                </a:ext>
              </a:extLst>
            </p:cNvPr>
            <p:cNvSpPr txBox="1"/>
            <p:nvPr/>
          </p:nvSpPr>
          <p:spPr>
            <a:xfrm>
              <a:off x="158273" y="2019204"/>
              <a:ext cx="148790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데이터 전처리</a:t>
              </a:r>
              <a:endParaRPr lang="ko-KR" altLang="ko-KR" sz="16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23F7FFB-18DE-499A-B77E-E1C596033D0A}"/>
                </a:ext>
              </a:extLst>
            </p:cNvPr>
            <p:cNvSpPr txBox="1"/>
            <p:nvPr/>
          </p:nvSpPr>
          <p:spPr>
            <a:xfrm>
              <a:off x="431587" y="1095874"/>
              <a:ext cx="94769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54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02</a:t>
              </a:r>
              <a:endParaRPr lang="ko-KR" altLang="ko-KR" sz="5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9FBF5933-34FF-433B-9575-C7B7FAA60A79}"/>
                </a:ext>
              </a:extLst>
            </p:cNvPr>
            <p:cNvCxnSpPr>
              <a:cxnSpLocks/>
            </p:cNvCxnSpPr>
            <p:nvPr/>
          </p:nvCxnSpPr>
          <p:spPr>
            <a:xfrm>
              <a:off x="627757" y="2795446"/>
              <a:ext cx="494330" cy="0"/>
            </a:xfrm>
            <a:prstGeom prst="line">
              <a:avLst/>
            </a:prstGeom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8" name="사각형: 둥근 모서리 32">
            <a:extLst>
              <a:ext uri="{FF2B5EF4-FFF2-40B4-BE49-F238E27FC236}">
                <a16:creationId xmlns:a16="http://schemas.microsoft.com/office/drawing/2014/main" id="{AE087545-C4A2-B649-AD0D-B34607749AD8}"/>
              </a:ext>
            </a:extLst>
          </p:cNvPr>
          <p:cNvSpPr/>
          <p:nvPr/>
        </p:nvSpPr>
        <p:spPr>
          <a:xfrm>
            <a:off x="2323100" y="430208"/>
            <a:ext cx="2138354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EEB76D5-7995-8D49-A5DB-29C57D088BE7}"/>
              </a:ext>
            </a:extLst>
          </p:cNvPr>
          <p:cNvSpPr txBox="1"/>
          <p:nvPr/>
        </p:nvSpPr>
        <p:spPr>
          <a:xfrm>
            <a:off x="2577104" y="522540"/>
            <a:ext cx="17203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TITLE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을 입력하세요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20" name="사각형: 둥근 모서리 32">
            <a:extLst>
              <a:ext uri="{FF2B5EF4-FFF2-40B4-BE49-F238E27FC236}">
                <a16:creationId xmlns:a16="http://schemas.microsoft.com/office/drawing/2014/main" id="{649B5DBB-7FF9-FA44-86DD-389255F2B18B}"/>
              </a:ext>
            </a:extLst>
          </p:cNvPr>
          <p:cNvSpPr/>
          <p:nvPr/>
        </p:nvSpPr>
        <p:spPr>
          <a:xfrm>
            <a:off x="2323099" y="430208"/>
            <a:ext cx="2650584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DD8263D-1CA2-A645-BAB7-460932D02191}"/>
              </a:ext>
            </a:extLst>
          </p:cNvPr>
          <p:cNvSpPr txBox="1"/>
          <p:nvPr/>
        </p:nvSpPr>
        <p:spPr>
          <a:xfrm>
            <a:off x="2760918" y="476374"/>
            <a:ext cx="18133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유사도 구하기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B814B90-7271-3D4E-9891-E6B8ADC35277}"/>
              </a:ext>
            </a:extLst>
          </p:cNvPr>
          <p:cNvSpPr txBox="1"/>
          <p:nvPr/>
        </p:nvSpPr>
        <p:spPr>
          <a:xfrm>
            <a:off x="5381625" y="3429000"/>
            <a:ext cx="358623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클 러 스 터</a:t>
            </a:r>
            <a:r>
              <a:rPr lang="en-US" altLang="ko-KR" sz="4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 </a:t>
            </a:r>
            <a:r>
              <a:rPr lang="ko-KR" altLang="en-US" sz="4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링</a:t>
            </a:r>
            <a:endParaRPr lang="en-US" altLang="ko-KR" sz="4000" i="1" dirty="0">
              <a:solidFill>
                <a:schemeClr val="tx1">
                  <a:lumMod val="75000"/>
                  <a:lumOff val="25000"/>
                </a:schemeClr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59C986B-82DF-D444-BC36-4A3DC4F46090}"/>
              </a:ext>
            </a:extLst>
          </p:cNvPr>
          <p:cNvSpPr txBox="1"/>
          <p:nvPr/>
        </p:nvSpPr>
        <p:spPr>
          <a:xfrm>
            <a:off x="8790107" y="6368016"/>
            <a:ext cx="34018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dirty="0"/>
              <a:t>지금부터 </a:t>
            </a:r>
            <a:r>
              <a:rPr kumimoji="1" lang="ko-KR" altLang="en-US" sz="1400" dirty="0" err="1"/>
              <a:t>클러스터링</a:t>
            </a:r>
            <a:r>
              <a:rPr kumimoji="1" lang="ko-KR" altLang="en-US" sz="1400" dirty="0"/>
              <a:t> 내용이 이어집니다</a:t>
            </a:r>
            <a:r>
              <a:rPr kumimoji="1" lang="en-US" altLang="ko-KR" sz="1400" dirty="0"/>
              <a:t>.</a:t>
            </a:r>
            <a:endParaRPr kumimoji="1" lang="ko-Kore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1058346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8A8B187-B405-4825-8AFA-FE0495CEDE2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F50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잘린 한쪽 모서리 6">
            <a:extLst>
              <a:ext uri="{FF2B5EF4-FFF2-40B4-BE49-F238E27FC236}">
                <a16:creationId xmlns:a16="http://schemas.microsoft.com/office/drawing/2014/main" id="{6E6B193E-A752-4126-941C-D7B18532430C}"/>
              </a:ext>
            </a:extLst>
          </p:cNvPr>
          <p:cNvSpPr/>
          <p:nvPr/>
        </p:nvSpPr>
        <p:spPr>
          <a:xfrm flipV="1">
            <a:off x="447040" y="426720"/>
            <a:ext cx="11297920" cy="6004560"/>
          </a:xfrm>
          <a:prstGeom prst="snip1Rect">
            <a:avLst>
              <a:gd name="adj" fmla="val 28705"/>
            </a:avLst>
          </a:prstGeom>
          <a:solidFill>
            <a:srgbClr val="3F5058"/>
          </a:solidFill>
          <a:ln w="285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73491FA-2441-485B-AF8B-529EABCBB8E1}"/>
              </a:ext>
            </a:extLst>
          </p:cNvPr>
          <p:cNvSpPr txBox="1"/>
          <p:nvPr/>
        </p:nvSpPr>
        <p:spPr>
          <a:xfrm>
            <a:off x="405780" y="6547428"/>
            <a:ext cx="224612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돋움체_Pro Light" panose="00000300000000000000" pitchFamily="50" charset="-127"/>
              </a:rPr>
              <a:t>© 2020. </a:t>
            </a:r>
            <a:r>
              <a:rPr lang="en-US" altLang="ko-KR" sz="800" dirty="0" err="1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돋움체_Pro Light" panose="00000300000000000000" pitchFamily="50" charset="-127"/>
              </a:rPr>
              <a:t>firstmoment</a:t>
            </a:r>
            <a:r>
              <a:rPr lang="ko-KR" altLang="en-US" sz="8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돋움체_Pro Light" panose="00000300000000000000" pitchFamily="50" charset="-127"/>
              </a:rPr>
              <a:t> </a:t>
            </a:r>
            <a:r>
              <a:rPr lang="en-US" altLang="ko-KR" sz="8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돋움체_Pro Light" panose="00000300000000000000" pitchFamily="50" charset="-127"/>
              </a:rPr>
              <a:t>Co. all rights reserved.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B6A013AE-E41F-4971-97D1-F45EC2BF4AEA}"/>
              </a:ext>
            </a:extLst>
          </p:cNvPr>
          <p:cNvCxnSpPr>
            <a:cxnSpLocks/>
          </p:cNvCxnSpPr>
          <p:nvPr/>
        </p:nvCxnSpPr>
        <p:spPr>
          <a:xfrm>
            <a:off x="1397875" y="2595221"/>
            <a:ext cx="3646463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9A45CF69-3FC7-4424-9D97-93CD2990CF42}"/>
              </a:ext>
            </a:extLst>
          </p:cNvPr>
          <p:cNvSpPr txBox="1"/>
          <p:nvPr/>
        </p:nvSpPr>
        <p:spPr>
          <a:xfrm>
            <a:off x="8174535" y="5900314"/>
            <a:ext cx="1972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21500404</a:t>
            </a:r>
            <a:r>
              <a:rPr lang="ko-KR" altLang="en-US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 오상진</a:t>
            </a:r>
            <a:endParaRPr lang="ko-KR" altLang="ko-KR" dirty="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35E6F290-DC94-43FE-BCAA-6E453E549B0B}"/>
              </a:ext>
            </a:extLst>
          </p:cNvPr>
          <p:cNvGrpSpPr/>
          <p:nvPr/>
        </p:nvGrpSpPr>
        <p:grpSpPr>
          <a:xfrm>
            <a:off x="11356077" y="6042397"/>
            <a:ext cx="388883" cy="388883"/>
            <a:chOff x="1397875" y="5417602"/>
            <a:chExt cx="388883" cy="388883"/>
          </a:xfrm>
        </p:grpSpPr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E779480E-59C8-4B05-9E36-45D626B326D6}"/>
                </a:ext>
              </a:extLst>
            </p:cNvPr>
            <p:cNvSpPr/>
            <p:nvPr/>
          </p:nvSpPr>
          <p:spPr>
            <a:xfrm>
              <a:off x="1397875" y="5417602"/>
              <a:ext cx="388883" cy="38888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38100" dist="25400" dir="2700000" algn="tl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화살표: 갈매기형 수장 20">
              <a:extLst>
                <a:ext uri="{FF2B5EF4-FFF2-40B4-BE49-F238E27FC236}">
                  <a16:creationId xmlns:a16="http://schemas.microsoft.com/office/drawing/2014/main" id="{01F43FE2-C6BE-4377-B5A0-B79D84ADA2F6}"/>
                </a:ext>
              </a:extLst>
            </p:cNvPr>
            <p:cNvSpPr/>
            <p:nvPr/>
          </p:nvSpPr>
          <p:spPr>
            <a:xfrm>
              <a:off x="1555673" y="5559972"/>
              <a:ext cx="73286" cy="104142"/>
            </a:xfrm>
            <a:prstGeom prst="chevron">
              <a:avLst>
                <a:gd name="adj" fmla="val 145714"/>
              </a:avLst>
            </a:prstGeom>
            <a:solidFill>
              <a:srgbClr val="3F5058"/>
            </a:solidFill>
            <a:ln w="38100">
              <a:solidFill>
                <a:srgbClr val="3F505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3" name="타원 22">
            <a:extLst>
              <a:ext uri="{FF2B5EF4-FFF2-40B4-BE49-F238E27FC236}">
                <a16:creationId xmlns:a16="http://schemas.microsoft.com/office/drawing/2014/main" id="{0D44AF86-BBB9-49C1-A754-EE9B6E9C36F6}"/>
              </a:ext>
            </a:extLst>
          </p:cNvPr>
          <p:cNvSpPr/>
          <p:nvPr/>
        </p:nvSpPr>
        <p:spPr>
          <a:xfrm>
            <a:off x="1164217" y="1101779"/>
            <a:ext cx="467316" cy="467316"/>
          </a:xfrm>
          <a:prstGeom prst="ellipse">
            <a:avLst/>
          </a:prstGeom>
          <a:solidFill>
            <a:srgbClr val="FD80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244BC8E-25DC-442A-AA04-C2DBEAD19BB3}"/>
              </a:ext>
            </a:extLst>
          </p:cNvPr>
          <p:cNvSpPr txBox="1"/>
          <p:nvPr/>
        </p:nvSpPr>
        <p:spPr>
          <a:xfrm>
            <a:off x="1660293" y="1175589"/>
            <a:ext cx="3111749" cy="12311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700" dirty="0" err="1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클러스터링</a:t>
            </a:r>
            <a:r>
              <a:rPr lang="ko-KR" altLang="en-US" sz="37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sz="37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&amp;</a:t>
            </a:r>
          </a:p>
          <a:p>
            <a:pPr algn="ctr"/>
            <a:r>
              <a:rPr lang="ko-KR" altLang="en-US" sz="37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추천 시스템</a:t>
            </a:r>
            <a:endParaRPr lang="ko-KR" altLang="ko-KR" sz="3700" dirty="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KoPubWorld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003821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C9A0983B-AD72-449B-9602-6BD8C4BC8DE5}"/>
              </a:ext>
            </a:extLst>
          </p:cNvPr>
          <p:cNvSpPr/>
          <p:nvPr/>
        </p:nvSpPr>
        <p:spPr>
          <a:xfrm>
            <a:off x="0" y="0"/>
            <a:ext cx="1810871" cy="6858000"/>
          </a:xfrm>
          <a:prstGeom prst="rect">
            <a:avLst/>
          </a:prstGeom>
          <a:solidFill>
            <a:srgbClr val="3F50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471AA1D-642E-4454-BDC0-ECFE9257B2AD}"/>
              </a:ext>
            </a:extLst>
          </p:cNvPr>
          <p:cNvGrpSpPr/>
          <p:nvPr/>
        </p:nvGrpSpPr>
        <p:grpSpPr>
          <a:xfrm>
            <a:off x="389909" y="1095874"/>
            <a:ext cx="1031052" cy="1699572"/>
            <a:chOff x="389909" y="1095874"/>
            <a:chExt cx="1031052" cy="169957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48D71FF-35DC-483F-A996-91C51C7CF19F}"/>
                </a:ext>
              </a:extLst>
            </p:cNvPr>
            <p:cNvSpPr txBox="1"/>
            <p:nvPr/>
          </p:nvSpPr>
          <p:spPr>
            <a:xfrm>
              <a:off x="590925" y="2019204"/>
              <a:ext cx="62260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Intro</a:t>
              </a:r>
              <a:endParaRPr lang="ko-KR" altLang="ko-KR" sz="16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23F7FFB-18DE-499A-B77E-E1C596033D0A}"/>
                </a:ext>
              </a:extLst>
            </p:cNvPr>
            <p:cNvSpPr txBox="1"/>
            <p:nvPr/>
          </p:nvSpPr>
          <p:spPr>
            <a:xfrm>
              <a:off x="389909" y="1095874"/>
              <a:ext cx="103105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54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01</a:t>
              </a:r>
              <a:endParaRPr lang="ko-KR" altLang="ko-KR" sz="5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9FBF5933-34FF-433B-9575-C7B7FAA60A79}"/>
                </a:ext>
              </a:extLst>
            </p:cNvPr>
            <p:cNvCxnSpPr>
              <a:cxnSpLocks/>
            </p:cNvCxnSpPr>
            <p:nvPr/>
          </p:nvCxnSpPr>
          <p:spPr>
            <a:xfrm>
              <a:off x="627757" y="2795446"/>
              <a:ext cx="494330" cy="0"/>
            </a:xfrm>
            <a:prstGeom prst="line">
              <a:avLst/>
            </a:prstGeom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79423248-63EA-40B4-82EF-751E38A9F5BB}"/>
              </a:ext>
            </a:extLst>
          </p:cNvPr>
          <p:cNvSpPr/>
          <p:nvPr/>
        </p:nvSpPr>
        <p:spPr>
          <a:xfrm>
            <a:off x="2323100" y="430208"/>
            <a:ext cx="2138354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EB359E6-7A69-4880-8FD7-7212D16B5881}"/>
              </a:ext>
            </a:extLst>
          </p:cNvPr>
          <p:cNvSpPr txBox="1"/>
          <p:nvPr/>
        </p:nvSpPr>
        <p:spPr>
          <a:xfrm>
            <a:off x="2577104" y="522540"/>
            <a:ext cx="17203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TITLE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을 입력하세요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2" name="사각형: 둥근 모서리 32">
            <a:extLst>
              <a:ext uri="{FF2B5EF4-FFF2-40B4-BE49-F238E27FC236}">
                <a16:creationId xmlns:a16="http://schemas.microsoft.com/office/drawing/2014/main" id="{67266898-C1A1-6748-8A75-349D08D8BE8E}"/>
              </a:ext>
            </a:extLst>
          </p:cNvPr>
          <p:cNvSpPr/>
          <p:nvPr/>
        </p:nvSpPr>
        <p:spPr>
          <a:xfrm>
            <a:off x="2323099" y="430208"/>
            <a:ext cx="2820401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D03AA5-E804-5143-A4C9-F01C472B39FE}"/>
              </a:ext>
            </a:extLst>
          </p:cNvPr>
          <p:cNvSpPr txBox="1"/>
          <p:nvPr/>
        </p:nvSpPr>
        <p:spPr>
          <a:xfrm>
            <a:off x="2760918" y="476374"/>
            <a:ext cx="20697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클러스터링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 복습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B2A278B-D7E4-2C44-A03E-AB5B42DF89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0918" y="1722857"/>
            <a:ext cx="8299450" cy="4317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127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C9A0983B-AD72-449B-9602-6BD8C4BC8DE5}"/>
              </a:ext>
            </a:extLst>
          </p:cNvPr>
          <p:cNvSpPr/>
          <p:nvPr/>
        </p:nvSpPr>
        <p:spPr>
          <a:xfrm>
            <a:off x="0" y="0"/>
            <a:ext cx="1810871" cy="6858000"/>
          </a:xfrm>
          <a:prstGeom prst="rect">
            <a:avLst/>
          </a:prstGeom>
          <a:solidFill>
            <a:srgbClr val="3F50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471AA1D-642E-4454-BDC0-ECFE9257B2AD}"/>
              </a:ext>
            </a:extLst>
          </p:cNvPr>
          <p:cNvGrpSpPr/>
          <p:nvPr/>
        </p:nvGrpSpPr>
        <p:grpSpPr>
          <a:xfrm>
            <a:off x="389909" y="1095874"/>
            <a:ext cx="1031052" cy="1699572"/>
            <a:chOff x="389909" y="1095874"/>
            <a:chExt cx="1031052" cy="169957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48D71FF-35DC-483F-A996-91C51C7CF19F}"/>
                </a:ext>
              </a:extLst>
            </p:cNvPr>
            <p:cNvSpPr txBox="1"/>
            <p:nvPr/>
          </p:nvSpPr>
          <p:spPr>
            <a:xfrm>
              <a:off x="590925" y="2019204"/>
              <a:ext cx="62260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Intro</a:t>
              </a:r>
              <a:endParaRPr lang="ko-KR" altLang="ko-KR" sz="16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23F7FFB-18DE-499A-B77E-E1C596033D0A}"/>
                </a:ext>
              </a:extLst>
            </p:cNvPr>
            <p:cNvSpPr txBox="1"/>
            <p:nvPr/>
          </p:nvSpPr>
          <p:spPr>
            <a:xfrm>
              <a:off x="389909" y="1095874"/>
              <a:ext cx="103105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54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01</a:t>
              </a:r>
              <a:endParaRPr lang="ko-KR" altLang="ko-KR" sz="5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9FBF5933-34FF-433B-9575-C7B7FAA60A79}"/>
                </a:ext>
              </a:extLst>
            </p:cNvPr>
            <p:cNvCxnSpPr>
              <a:cxnSpLocks/>
            </p:cNvCxnSpPr>
            <p:nvPr/>
          </p:nvCxnSpPr>
          <p:spPr>
            <a:xfrm>
              <a:off x="627757" y="2795446"/>
              <a:ext cx="494330" cy="0"/>
            </a:xfrm>
            <a:prstGeom prst="line">
              <a:avLst/>
            </a:prstGeom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79423248-63EA-40B4-82EF-751E38A9F5BB}"/>
              </a:ext>
            </a:extLst>
          </p:cNvPr>
          <p:cNvSpPr/>
          <p:nvPr/>
        </p:nvSpPr>
        <p:spPr>
          <a:xfrm>
            <a:off x="2323100" y="430208"/>
            <a:ext cx="2138354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EB359E6-7A69-4880-8FD7-7212D16B5881}"/>
              </a:ext>
            </a:extLst>
          </p:cNvPr>
          <p:cNvSpPr txBox="1"/>
          <p:nvPr/>
        </p:nvSpPr>
        <p:spPr>
          <a:xfrm>
            <a:off x="2577104" y="522540"/>
            <a:ext cx="17203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TITLE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을 입력하세요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2" name="사각형: 둥근 모서리 32">
            <a:extLst>
              <a:ext uri="{FF2B5EF4-FFF2-40B4-BE49-F238E27FC236}">
                <a16:creationId xmlns:a16="http://schemas.microsoft.com/office/drawing/2014/main" id="{67266898-C1A1-6748-8A75-349D08D8BE8E}"/>
              </a:ext>
            </a:extLst>
          </p:cNvPr>
          <p:cNvSpPr/>
          <p:nvPr/>
        </p:nvSpPr>
        <p:spPr>
          <a:xfrm>
            <a:off x="2323099" y="430208"/>
            <a:ext cx="2820401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D03AA5-E804-5143-A4C9-F01C472B39FE}"/>
              </a:ext>
            </a:extLst>
          </p:cNvPr>
          <p:cNvSpPr txBox="1"/>
          <p:nvPr/>
        </p:nvSpPr>
        <p:spPr>
          <a:xfrm>
            <a:off x="2760918" y="476374"/>
            <a:ext cx="20697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클러스터링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 복습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3BC536C3-64CD-3E43-8F8C-F4D58451A034}"/>
              </a:ext>
            </a:extLst>
          </p:cNvPr>
          <p:cNvGrpSpPr/>
          <p:nvPr/>
        </p:nvGrpSpPr>
        <p:grpSpPr>
          <a:xfrm>
            <a:off x="4297447" y="2019204"/>
            <a:ext cx="5284788" cy="4128117"/>
            <a:chOff x="4297447" y="2019204"/>
            <a:chExt cx="5284788" cy="4128117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6B5B98D2-1A80-794D-A656-1BB42479BC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97447" y="2019204"/>
              <a:ext cx="5284788" cy="4128117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C5644864-14FA-034E-87D4-576E3C04AB2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10313" y="3867362"/>
              <a:ext cx="457200" cy="431800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DBA2A5E2-6326-0443-9B92-213860FE44C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11241" y="3481736"/>
              <a:ext cx="457200" cy="1798019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82580F9B-EB6C-1B4C-9EE3-D5BAA6BEE5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39841" y="3561811"/>
              <a:ext cx="457200" cy="1798019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703A401E-A388-A243-BB87-0B8E47CEBDA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96477" y="3626387"/>
              <a:ext cx="457200" cy="1798019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1265EC4B-D74C-4E48-BD5B-57EA2B1DE57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96659" y="3626387"/>
              <a:ext cx="457200" cy="1798019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35EF61F0-3BE3-4E49-918C-28A2448F216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24895" y="3522618"/>
              <a:ext cx="457200" cy="1798019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1AFF19E0-28F3-FF4E-83C4-2AC1CD3EF5F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254605" y="3626387"/>
              <a:ext cx="86654" cy="939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87262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C9A0983B-AD72-449B-9602-6BD8C4BC8DE5}"/>
              </a:ext>
            </a:extLst>
          </p:cNvPr>
          <p:cNvSpPr/>
          <p:nvPr/>
        </p:nvSpPr>
        <p:spPr>
          <a:xfrm>
            <a:off x="0" y="0"/>
            <a:ext cx="1810871" cy="6858000"/>
          </a:xfrm>
          <a:prstGeom prst="rect">
            <a:avLst/>
          </a:prstGeom>
          <a:solidFill>
            <a:srgbClr val="3F50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471AA1D-642E-4454-BDC0-ECFE9257B2AD}"/>
              </a:ext>
            </a:extLst>
          </p:cNvPr>
          <p:cNvGrpSpPr/>
          <p:nvPr/>
        </p:nvGrpSpPr>
        <p:grpSpPr>
          <a:xfrm>
            <a:off x="389909" y="1095874"/>
            <a:ext cx="1031052" cy="1699572"/>
            <a:chOff x="389909" y="1095874"/>
            <a:chExt cx="1031052" cy="169957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48D71FF-35DC-483F-A996-91C51C7CF19F}"/>
                </a:ext>
              </a:extLst>
            </p:cNvPr>
            <p:cNvSpPr txBox="1"/>
            <p:nvPr/>
          </p:nvSpPr>
          <p:spPr>
            <a:xfrm>
              <a:off x="590925" y="2019204"/>
              <a:ext cx="62260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Intro</a:t>
              </a:r>
              <a:endParaRPr lang="ko-KR" altLang="ko-KR" sz="16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23F7FFB-18DE-499A-B77E-E1C596033D0A}"/>
                </a:ext>
              </a:extLst>
            </p:cNvPr>
            <p:cNvSpPr txBox="1"/>
            <p:nvPr/>
          </p:nvSpPr>
          <p:spPr>
            <a:xfrm>
              <a:off x="389909" y="1095874"/>
              <a:ext cx="103105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54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01</a:t>
              </a:r>
              <a:endParaRPr lang="ko-KR" altLang="ko-KR" sz="5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9FBF5933-34FF-433B-9575-C7B7FAA60A79}"/>
                </a:ext>
              </a:extLst>
            </p:cNvPr>
            <p:cNvCxnSpPr>
              <a:cxnSpLocks/>
            </p:cNvCxnSpPr>
            <p:nvPr/>
          </p:nvCxnSpPr>
          <p:spPr>
            <a:xfrm>
              <a:off x="627757" y="2795446"/>
              <a:ext cx="494330" cy="0"/>
            </a:xfrm>
            <a:prstGeom prst="line">
              <a:avLst/>
            </a:prstGeom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79423248-63EA-40B4-82EF-751E38A9F5BB}"/>
              </a:ext>
            </a:extLst>
          </p:cNvPr>
          <p:cNvSpPr/>
          <p:nvPr/>
        </p:nvSpPr>
        <p:spPr>
          <a:xfrm>
            <a:off x="2323100" y="430208"/>
            <a:ext cx="2138354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EB359E6-7A69-4880-8FD7-7212D16B5881}"/>
              </a:ext>
            </a:extLst>
          </p:cNvPr>
          <p:cNvSpPr txBox="1"/>
          <p:nvPr/>
        </p:nvSpPr>
        <p:spPr>
          <a:xfrm>
            <a:off x="2577104" y="522540"/>
            <a:ext cx="17203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TITLE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을 입력하세요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2" name="사각형: 둥근 모서리 32">
            <a:extLst>
              <a:ext uri="{FF2B5EF4-FFF2-40B4-BE49-F238E27FC236}">
                <a16:creationId xmlns:a16="http://schemas.microsoft.com/office/drawing/2014/main" id="{67266898-C1A1-6748-8A75-349D08D8BE8E}"/>
              </a:ext>
            </a:extLst>
          </p:cNvPr>
          <p:cNvSpPr/>
          <p:nvPr/>
        </p:nvSpPr>
        <p:spPr>
          <a:xfrm>
            <a:off x="2323099" y="430208"/>
            <a:ext cx="2820401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D03AA5-E804-5143-A4C9-F01C472B39FE}"/>
              </a:ext>
            </a:extLst>
          </p:cNvPr>
          <p:cNvSpPr txBox="1"/>
          <p:nvPr/>
        </p:nvSpPr>
        <p:spPr>
          <a:xfrm>
            <a:off x="2760918" y="476374"/>
            <a:ext cx="20697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클러스터링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 복습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DECF14E-1B18-3B44-9783-8CA09F8A2548}"/>
              </a:ext>
            </a:extLst>
          </p:cNvPr>
          <p:cNvSpPr txBox="1"/>
          <p:nvPr/>
        </p:nvSpPr>
        <p:spPr>
          <a:xfrm>
            <a:off x="8703235" y="2019204"/>
            <a:ext cx="1859805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500" dirty="0"/>
              <a:t>통계적 계산</a:t>
            </a:r>
            <a:endParaRPr kumimoji="1" lang="ko-Kore-KR" altLang="en-US" sz="25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C82D7D6-5C8C-9F4C-90BD-683DE74AF6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565"/>
          <a:stretch/>
        </p:blipFill>
        <p:spPr>
          <a:xfrm>
            <a:off x="3273362" y="1937552"/>
            <a:ext cx="2376184" cy="364181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F2D9E7A-F500-FB47-9056-D4B068FA34A2}"/>
              </a:ext>
            </a:extLst>
          </p:cNvPr>
          <p:cNvSpPr txBox="1"/>
          <p:nvPr/>
        </p:nvSpPr>
        <p:spPr>
          <a:xfrm>
            <a:off x="3719341" y="2146422"/>
            <a:ext cx="2180405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500" dirty="0" err="1"/>
              <a:t>마켓터의</a:t>
            </a:r>
            <a:r>
              <a:rPr kumimoji="1" lang="ko-KR" altLang="en-US" sz="2500" dirty="0"/>
              <a:t> 기준</a:t>
            </a:r>
            <a:endParaRPr kumimoji="1" lang="en-US" altLang="ko-KR" sz="25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E3C2D7-067A-E248-AFBC-4708A9DB30C0}"/>
              </a:ext>
            </a:extLst>
          </p:cNvPr>
          <p:cNvSpPr txBox="1"/>
          <p:nvPr/>
        </p:nvSpPr>
        <p:spPr>
          <a:xfrm>
            <a:off x="7032442" y="3758457"/>
            <a:ext cx="377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vs</a:t>
            </a:r>
            <a:endParaRPr kumimoji="1" lang="ko-Kore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F2CDEEE-C7ED-804E-B58D-F08A0FE955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8768" y="2677320"/>
            <a:ext cx="2968737" cy="2968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6246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C9A0983B-AD72-449B-9602-6BD8C4BC8DE5}"/>
              </a:ext>
            </a:extLst>
          </p:cNvPr>
          <p:cNvSpPr/>
          <p:nvPr/>
        </p:nvSpPr>
        <p:spPr>
          <a:xfrm>
            <a:off x="0" y="0"/>
            <a:ext cx="1810871" cy="6858000"/>
          </a:xfrm>
          <a:prstGeom prst="rect">
            <a:avLst/>
          </a:prstGeom>
          <a:solidFill>
            <a:srgbClr val="3F50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471AA1D-642E-4454-BDC0-ECFE9257B2AD}"/>
              </a:ext>
            </a:extLst>
          </p:cNvPr>
          <p:cNvGrpSpPr/>
          <p:nvPr/>
        </p:nvGrpSpPr>
        <p:grpSpPr>
          <a:xfrm>
            <a:off x="389909" y="1095874"/>
            <a:ext cx="1031052" cy="1699572"/>
            <a:chOff x="389909" y="1095874"/>
            <a:chExt cx="1031052" cy="169957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48D71FF-35DC-483F-A996-91C51C7CF19F}"/>
                </a:ext>
              </a:extLst>
            </p:cNvPr>
            <p:cNvSpPr txBox="1"/>
            <p:nvPr/>
          </p:nvSpPr>
          <p:spPr>
            <a:xfrm>
              <a:off x="590925" y="2019204"/>
              <a:ext cx="62260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Intro</a:t>
              </a:r>
              <a:endParaRPr lang="ko-KR" altLang="ko-KR" sz="16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23F7FFB-18DE-499A-B77E-E1C596033D0A}"/>
                </a:ext>
              </a:extLst>
            </p:cNvPr>
            <p:cNvSpPr txBox="1"/>
            <p:nvPr/>
          </p:nvSpPr>
          <p:spPr>
            <a:xfrm>
              <a:off x="389909" y="1095874"/>
              <a:ext cx="103105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54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01</a:t>
              </a:r>
              <a:endParaRPr lang="ko-KR" altLang="ko-KR" sz="5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9FBF5933-34FF-433B-9575-C7B7FAA60A79}"/>
                </a:ext>
              </a:extLst>
            </p:cNvPr>
            <p:cNvCxnSpPr>
              <a:cxnSpLocks/>
            </p:cNvCxnSpPr>
            <p:nvPr/>
          </p:nvCxnSpPr>
          <p:spPr>
            <a:xfrm>
              <a:off x="627757" y="2795446"/>
              <a:ext cx="494330" cy="0"/>
            </a:xfrm>
            <a:prstGeom prst="line">
              <a:avLst/>
            </a:prstGeom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79423248-63EA-40B4-82EF-751E38A9F5BB}"/>
              </a:ext>
            </a:extLst>
          </p:cNvPr>
          <p:cNvSpPr/>
          <p:nvPr/>
        </p:nvSpPr>
        <p:spPr>
          <a:xfrm>
            <a:off x="2323100" y="430208"/>
            <a:ext cx="2138354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EB359E6-7A69-4880-8FD7-7212D16B5881}"/>
              </a:ext>
            </a:extLst>
          </p:cNvPr>
          <p:cNvSpPr txBox="1"/>
          <p:nvPr/>
        </p:nvSpPr>
        <p:spPr>
          <a:xfrm>
            <a:off x="2577104" y="522540"/>
            <a:ext cx="17203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TITLE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을 입력하세요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2" name="사각형: 둥근 모서리 32">
            <a:extLst>
              <a:ext uri="{FF2B5EF4-FFF2-40B4-BE49-F238E27FC236}">
                <a16:creationId xmlns:a16="http://schemas.microsoft.com/office/drawing/2014/main" id="{67266898-C1A1-6748-8A75-349D08D8BE8E}"/>
              </a:ext>
            </a:extLst>
          </p:cNvPr>
          <p:cNvSpPr/>
          <p:nvPr/>
        </p:nvSpPr>
        <p:spPr>
          <a:xfrm>
            <a:off x="2323099" y="430208"/>
            <a:ext cx="2820401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D03AA5-E804-5143-A4C9-F01C472B39FE}"/>
              </a:ext>
            </a:extLst>
          </p:cNvPr>
          <p:cNvSpPr txBox="1"/>
          <p:nvPr/>
        </p:nvSpPr>
        <p:spPr>
          <a:xfrm>
            <a:off x="2760918" y="476374"/>
            <a:ext cx="20697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클러스터링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 복습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649555E-9112-D946-AE91-BFC1CF838840}"/>
              </a:ext>
            </a:extLst>
          </p:cNvPr>
          <p:cNvSpPr txBox="1"/>
          <p:nvPr/>
        </p:nvSpPr>
        <p:spPr>
          <a:xfrm>
            <a:off x="8147713" y="3075057"/>
            <a:ext cx="22685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4000" dirty="0"/>
              <a:t>Clustering</a:t>
            </a:r>
            <a:endParaRPr kumimoji="1" lang="ko-Kore-KR" altLang="en-US" sz="4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9AA7C40-1DCB-3E4F-B191-81047AF0DBC3}"/>
              </a:ext>
            </a:extLst>
          </p:cNvPr>
          <p:cNvSpPr txBox="1"/>
          <p:nvPr/>
        </p:nvSpPr>
        <p:spPr>
          <a:xfrm>
            <a:off x="2710786" y="3075057"/>
            <a:ext cx="289438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4000" dirty="0"/>
              <a:t>Classification</a:t>
            </a:r>
            <a:endParaRPr kumimoji="1" lang="ko-Kore-KR" altLang="en-US" sz="40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BBE3922-7BF1-3E41-952F-2D6C60C79D8E}"/>
              </a:ext>
            </a:extLst>
          </p:cNvPr>
          <p:cNvSpPr txBox="1"/>
          <p:nvPr/>
        </p:nvSpPr>
        <p:spPr>
          <a:xfrm>
            <a:off x="6644421" y="3228945"/>
            <a:ext cx="4640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000" dirty="0"/>
              <a:t>vs.</a:t>
            </a:r>
            <a:endParaRPr kumimoji="1" lang="ko-Kore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1018130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C9A0983B-AD72-449B-9602-6BD8C4BC8DE5}"/>
              </a:ext>
            </a:extLst>
          </p:cNvPr>
          <p:cNvSpPr/>
          <p:nvPr/>
        </p:nvSpPr>
        <p:spPr>
          <a:xfrm>
            <a:off x="0" y="0"/>
            <a:ext cx="1810871" cy="6858000"/>
          </a:xfrm>
          <a:prstGeom prst="rect">
            <a:avLst/>
          </a:prstGeom>
          <a:solidFill>
            <a:srgbClr val="3F50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471AA1D-642E-4454-BDC0-ECFE9257B2AD}"/>
              </a:ext>
            </a:extLst>
          </p:cNvPr>
          <p:cNvGrpSpPr/>
          <p:nvPr/>
        </p:nvGrpSpPr>
        <p:grpSpPr>
          <a:xfrm>
            <a:off x="260867" y="1095874"/>
            <a:ext cx="1282723" cy="1699572"/>
            <a:chOff x="260867" y="1095874"/>
            <a:chExt cx="1282723" cy="169957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48D71FF-35DC-483F-A996-91C51C7CF19F}"/>
                </a:ext>
              </a:extLst>
            </p:cNvPr>
            <p:cNvSpPr txBox="1"/>
            <p:nvPr/>
          </p:nvSpPr>
          <p:spPr>
            <a:xfrm>
              <a:off x="260867" y="2019204"/>
              <a:ext cx="128272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데이터 수집</a:t>
              </a:r>
              <a:endParaRPr lang="ko-KR" altLang="ko-KR" sz="16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23F7FFB-18DE-499A-B77E-E1C596033D0A}"/>
                </a:ext>
              </a:extLst>
            </p:cNvPr>
            <p:cNvSpPr txBox="1"/>
            <p:nvPr/>
          </p:nvSpPr>
          <p:spPr>
            <a:xfrm>
              <a:off x="389909" y="1095874"/>
              <a:ext cx="103105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54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01</a:t>
              </a:r>
              <a:endParaRPr lang="ko-KR" altLang="ko-KR" sz="5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9FBF5933-34FF-433B-9575-C7B7FAA60A79}"/>
                </a:ext>
              </a:extLst>
            </p:cNvPr>
            <p:cNvCxnSpPr>
              <a:cxnSpLocks/>
            </p:cNvCxnSpPr>
            <p:nvPr/>
          </p:nvCxnSpPr>
          <p:spPr>
            <a:xfrm>
              <a:off x="627757" y="2795446"/>
              <a:ext cx="494330" cy="0"/>
            </a:xfrm>
            <a:prstGeom prst="line">
              <a:avLst/>
            </a:prstGeom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0A9B29FA-13DB-594A-B915-31B12EF057DA}"/>
              </a:ext>
            </a:extLst>
          </p:cNvPr>
          <p:cNvSpPr txBox="1"/>
          <p:nvPr/>
        </p:nvSpPr>
        <p:spPr>
          <a:xfrm>
            <a:off x="2438400" y="464932"/>
            <a:ext cx="296427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000" dirty="0"/>
              <a:t>들어가기에 앞서</a:t>
            </a:r>
            <a:endParaRPr kumimoji="1" lang="ko-Kore-KR" altLang="en-US" sz="30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AF0E487-0FF9-0F4D-875F-A9523ECE4668}"/>
              </a:ext>
            </a:extLst>
          </p:cNvPr>
          <p:cNvSpPr/>
          <p:nvPr/>
        </p:nvSpPr>
        <p:spPr>
          <a:xfrm>
            <a:off x="3660108" y="6023736"/>
            <a:ext cx="48717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ore-KR" dirty="0">
                <a:hlinkClick r:id="rId3"/>
              </a:rPr>
              <a:t>https://github.com/hbchoi/datasciencecamp2020</a:t>
            </a:r>
            <a:endParaRPr lang="ko-Kore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51194F3-9B7D-C140-B43A-E482410EE4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6991" y="1732189"/>
            <a:ext cx="4970318" cy="3578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9209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C9A0983B-AD72-449B-9602-6BD8C4BC8DE5}"/>
              </a:ext>
            </a:extLst>
          </p:cNvPr>
          <p:cNvSpPr/>
          <p:nvPr/>
        </p:nvSpPr>
        <p:spPr>
          <a:xfrm>
            <a:off x="0" y="0"/>
            <a:ext cx="1810871" cy="6858000"/>
          </a:xfrm>
          <a:prstGeom prst="rect">
            <a:avLst/>
          </a:prstGeom>
          <a:solidFill>
            <a:srgbClr val="3F50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471AA1D-642E-4454-BDC0-ECFE9257B2AD}"/>
              </a:ext>
            </a:extLst>
          </p:cNvPr>
          <p:cNvGrpSpPr/>
          <p:nvPr/>
        </p:nvGrpSpPr>
        <p:grpSpPr>
          <a:xfrm>
            <a:off x="389909" y="1095874"/>
            <a:ext cx="1031052" cy="1699572"/>
            <a:chOff x="389909" y="1095874"/>
            <a:chExt cx="1031052" cy="169957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48D71FF-35DC-483F-A996-91C51C7CF19F}"/>
                </a:ext>
              </a:extLst>
            </p:cNvPr>
            <p:cNvSpPr txBox="1"/>
            <p:nvPr/>
          </p:nvSpPr>
          <p:spPr>
            <a:xfrm>
              <a:off x="590925" y="2019204"/>
              <a:ext cx="62260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Intro</a:t>
              </a:r>
              <a:endParaRPr lang="ko-KR" altLang="ko-KR" sz="16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23F7FFB-18DE-499A-B77E-E1C596033D0A}"/>
                </a:ext>
              </a:extLst>
            </p:cNvPr>
            <p:cNvSpPr txBox="1"/>
            <p:nvPr/>
          </p:nvSpPr>
          <p:spPr>
            <a:xfrm>
              <a:off x="389909" y="1095874"/>
              <a:ext cx="103105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54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01</a:t>
              </a:r>
              <a:endParaRPr lang="ko-KR" altLang="ko-KR" sz="5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9FBF5933-34FF-433B-9575-C7B7FAA60A79}"/>
                </a:ext>
              </a:extLst>
            </p:cNvPr>
            <p:cNvCxnSpPr>
              <a:cxnSpLocks/>
            </p:cNvCxnSpPr>
            <p:nvPr/>
          </p:nvCxnSpPr>
          <p:spPr>
            <a:xfrm>
              <a:off x="627757" y="2795446"/>
              <a:ext cx="494330" cy="0"/>
            </a:xfrm>
            <a:prstGeom prst="line">
              <a:avLst/>
            </a:prstGeom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79423248-63EA-40B4-82EF-751E38A9F5BB}"/>
              </a:ext>
            </a:extLst>
          </p:cNvPr>
          <p:cNvSpPr/>
          <p:nvPr/>
        </p:nvSpPr>
        <p:spPr>
          <a:xfrm>
            <a:off x="2323100" y="430208"/>
            <a:ext cx="2138354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EB359E6-7A69-4880-8FD7-7212D16B5881}"/>
              </a:ext>
            </a:extLst>
          </p:cNvPr>
          <p:cNvSpPr txBox="1"/>
          <p:nvPr/>
        </p:nvSpPr>
        <p:spPr>
          <a:xfrm>
            <a:off x="2577104" y="522540"/>
            <a:ext cx="17203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TITLE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을 입력하세요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2" name="사각형: 둥근 모서리 32">
            <a:extLst>
              <a:ext uri="{FF2B5EF4-FFF2-40B4-BE49-F238E27FC236}">
                <a16:creationId xmlns:a16="http://schemas.microsoft.com/office/drawing/2014/main" id="{67266898-C1A1-6748-8A75-349D08D8BE8E}"/>
              </a:ext>
            </a:extLst>
          </p:cNvPr>
          <p:cNvSpPr/>
          <p:nvPr/>
        </p:nvSpPr>
        <p:spPr>
          <a:xfrm>
            <a:off x="2323099" y="430208"/>
            <a:ext cx="2820401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D03AA5-E804-5143-A4C9-F01C472B39FE}"/>
              </a:ext>
            </a:extLst>
          </p:cNvPr>
          <p:cNvSpPr txBox="1"/>
          <p:nvPr/>
        </p:nvSpPr>
        <p:spPr>
          <a:xfrm>
            <a:off x="2760918" y="476374"/>
            <a:ext cx="20697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클러스터링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 복습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6D55E9C-A1C2-A64A-A681-0F66FE846F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9866" y="2122756"/>
            <a:ext cx="3545764" cy="352690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3DB2D55-D913-8A42-91F5-A11F1092F65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059"/>
          <a:stretch/>
        </p:blipFill>
        <p:spPr>
          <a:xfrm>
            <a:off x="2831695" y="2122756"/>
            <a:ext cx="3620880" cy="3526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879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C9A0983B-AD72-449B-9602-6BD8C4BC8DE5}"/>
              </a:ext>
            </a:extLst>
          </p:cNvPr>
          <p:cNvSpPr/>
          <p:nvPr/>
        </p:nvSpPr>
        <p:spPr>
          <a:xfrm>
            <a:off x="0" y="0"/>
            <a:ext cx="1810871" cy="6858000"/>
          </a:xfrm>
          <a:prstGeom prst="rect">
            <a:avLst/>
          </a:prstGeom>
          <a:solidFill>
            <a:srgbClr val="3F50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471AA1D-642E-4454-BDC0-ECFE9257B2AD}"/>
              </a:ext>
            </a:extLst>
          </p:cNvPr>
          <p:cNvGrpSpPr/>
          <p:nvPr/>
        </p:nvGrpSpPr>
        <p:grpSpPr>
          <a:xfrm>
            <a:off x="431587" y="1095874"/>
            <a:ext cx="947696" cy="1699572"/>
            <a:chOff x="431587" y="1095874"/>
            <a:chExt cx="947696" cy="169957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48D71FF-35DC-483F-A996-91C51C7CF19F}"/>
                </a:ext>
              </a:extLst>
            </p:cNvPr>
            <p:cNvSpPr txBox="1"/>
            <p:nvPr/>
          </p:nvSpPr>
          <p:spPr>
            <a:xfrm>
              <a:off x="502119" y="2019204"/>
              <a:ext cx="8002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유사도</a:t>
              </a:r>
              <a:endParaRPr lang="ko-KR" altLang="ko-KR" sz="16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23F7FFB-18DE-499A-B77E-E1C596033D0A}"/>
                </a:ext>
              </a:extLst>
            </p:cNvPr>
            <p:cNvSpPr txBox="1"/>
            <p:nvPr/>
          </p:nvSpPr>
          <p:spPr>
            <a:xfrm>
              <a:off x="431587" y="1095874"/>
              <a:ext cx="94769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54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02</a:t>
              </a:r>
              <a:endParaRPr lang="ko-KR" altLang="ko-KR" sz="5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9FBF5933-34FF-433B-9575-C7B7FAA60A79}"/>
                </a:ext>
              </a:extLst>
            </p:cNvPr>
            <p:cNvCxnSpPr>
              <a:cxnSpLocks/>
            </p:cNvCxnSpPr>
            <p:nvPr/>
          </p:nvCxnSpPr>
          <p:spPr>
            <a:xfrm>
              <a:off x="627757" y="2795446"/>
              <a:ext cx="494330" cy="0"/>
            </a:xfrm>
            <a:prstGeom prst="line">
              <a:avLst/>
            </a:prstGeom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79423248-63EA-40B4-82EF-751E38A9F5BB}"/>
              </a:ext>
            </a:extLst>
          </p:cNvPr>
          <p:cNvSpPr/>
          <p:nvPr/>
        </p:nvSpPr>
        <p:spPr>
          <a:xfrm>
            <a:off x="2323100" y="430208"/>
            <a:ext cx="2138354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EB359E6-7A69-4880-8FD7-7212D16B5881}"/>
              </a:ext>
            </a:extLst>
          </p:cNvPr>
          <p:cNvSpPr txBox="1"/>
          <p:nvPr/>
        </p:nvSpPr>
        <p:spPr>
          <a:xfrm>
            <a:off x="2577104" y="522540"/>
            <a:ext cx="17203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TITLE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을 입력하세요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2" name="사각형: 둥근 모서리 32">
            <a:extLst>
              <a:ext uri="{FF2B5EF4-FFF2-40B4-BE49-F238E27FC236}">
                <a16:creationId xmlns:a16="http://schemas.microsoft.com/office/drawing/2014/main" id="{67266898-C1A1-6748-8A75-349D08D8BE8E}"/>
              </a:ext>
            </a:extLst>
          </p:cNvPr>
          <p:cNvSpPr/>
          <p:nvPr/>
        </p:nvSpPr>
        <p:spPr>
          <a:xfrm>
            <a:off x="2323100" y="430208"/>
            <a:ext cx="2767884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D03AA5-E804-5143-A4C9-F01C472B39FE}"/>
              </a:ext>
            </a:extLst>
          </p:cNvPr>
          <p:cNvSpPr txBox="1"/>
          <p:nvPr/>
        </p:nvSpPr>
        <p:spPr>
          <a:xfrm>
            <a:off x="2760918" y="476374"/>
            <a:ext cx="20697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좌표거리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 구하기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ABE1767-7819-514D-B8F5-AB3CF4E254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0918" y="2188481"/>
            <a:ext cx="8529216" cy="3345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0218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C9A0983B-AD72-449B-9602-6BD8C4BC8DE5}"/>
              </a:ext>
            </a:extLst>
          </p:cNvPr>
          <p:cNvSpPr/>
          <p:nvPr/>
        </p:nvSpPr>
        <p:spPr>
          <a:xfrm>
            <a:off x="0" y="0"/>
            <a:ext cx="1810871" cy="6858000"/>
          </a:xfrm>
          <a:prstGeom prst="rect">
            <a:avLst/>
          </a:prstGeom>
          <a:solidFill>
            <a:srgbClr val="3F50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471AA1D-642E-4454-BDC0-ECFE9257B2AD}"/>
              </a:ext>
            </a:extLst>
          </p:cNvPr>
          <p:cNvGrpSpPr/>
          <p:nvPr/>
        </p:nvGrpSpPr>
        <p:grpSpPr>
          <a:xfrm>
            <a:off x="431587" y="1095874"/>
            <a:ext cx="947696" cy="1699572"/>
            <a:chOff x="431587" y="1095874"/>
            <a:chExt cx="947696" cy="169957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48D71FF-35DC-483F-A996-91C51C7CF19F}"/>
                </a:ext>
              </a:extLst>
            </p:cNvPr>
            <p:cNvSpPr txBox="1"/>
            <p:nvPr/>
          </p:nvSpPr>
          <p:spPr>
            <a:xfrm>
              <a:off x="502119" y="2019204"/>
              <a:ext cx="8002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유사도</a:t>
              </a:r>
              <a:endParaRPr lang="ko-KR" altLang="ko-KR" sz="16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23F7FFB-18DE-499A-B77E-E1C596033D0A}"/>
                </a:ext>
              </a:extLst>
            </p:cNvPr>
            <p:cNvSpPr txBox="1"/>
            <p:nvPr/>
          </p:nvSpPr>
          <p:spPr>
            <a:xfrm>
              <a:off x="431587" y="1095874"/>
              <a:ext cx="94769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54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02</a:t>
              </a:r>
              <a:endParaRPr lang="ko-KR" altLang="ko-KR" sz="5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9FBF5933-34FF-433B-9575-C7B7FAA60A79}"/>
                </a:ext>
              </a:extLst>
            </p:cNvPr>
            <p:cNvCxnSpPr>
              <a:cxnSpLocks/>
            </p:cNvCxnSpPr>
            <p:nvPr/>
          </p:nvCxnSpPr>
          <p:spPr>
            <a:xfrm>
              <a:off x="627757" y="2795446"/>
              <a:ext cx="494330" cy="0"/>
            </a:xfrm>
            <a:prstGeom prst="line">
              <a:avLst/>
            </a:prstGeom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79423248-63EA-40B4-82EF-751E38A9F5BB}"/>
              </a:ext>
            </a:extLst>
          </p:cNvPr>
          <p:cNvSpPr/>
          <p:nvPr/>
        </p:nvSpPr>
        <p:spPr>
          <a:xfrm>
            <a:off x="2323100" y="430208"/>
            <a:ext cx="2138354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EB359E6-7A69-4880-8FD7-7212D16B5881}"/>
              </a:ext>
            </a:extLst>
          </p:cNvPr>
          <p:cNvSpPr txBox="1"/>
          <p:nvPr/>
        </p:nvSpPr>
        <p:spPr>
          <a:xfrm>
            <a:off x="2577104" y="522540"/>
            <a:ext cx="17203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TITLE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을 입력하세요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2" name="사각형: 둥근 모서리 32">
            <a:extLst>
              <a:ext uri="{FF2B5EF4-FFF2-40B4-BE49-F238E27FC236}">
                <a16:creationId xmlns:a16="http://schemas.microsoft.com/office/drawing/2014/main" id="{67266898-C1A1-6748-8A75-349D08D8BE8E}"/>
              </a:ext>
            </a:extLst>
          </p:cNvPr>
          <p:cNvSpPr/>
          <p:nvPr/>
        </p:nvSpPr>
        <p:spPr>
          <a:xfrm>
            <a:off x="2323100" y="430208"/>
            <a:ext cx="3286868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D03AA5-E804-5143-A4C9-F01C472B39FE}"/>
              </a:ext>
            </a:extLst>
          </p:cNvPr>
          <p:cNvSpPr txBox="1"/>
          <p:nvPr/>
        </p:nvSpPr>
        <p:spPr>
          <a:xfrm>
            <a:off x="2760918" y="476374"/>
            <a:ext cx="27158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상관계수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&amp;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 </a:t>
            </a:r>
            <a:r>
              <a:rPr lang="ko-KR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벡터방향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A6463F3-0A4A-0B46-AC67-EE7DC5459D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1189" y="2993596"/>
            <a:ext cx="4227301" cy="1553691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19DC1D4-A7C2-0740-8E1E-6EE9773140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8808" y="2643916"/>
            <a:ext cx="3844877" cy="2253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3647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C9A0983B-AD72-449B-9602-6BD8C4BC8DE5}"/>
              </a:ext>
            </a:extLst>
          </p:cNvPr>
          <p:cNvSpPr/>
          <p:nvPr/>
        </p:nvSpPr>
        <p:spPr>
          <a:xfrm>
            <a:off x="0" y="0"/>
            <a:ext cx="1810871" cy="6858000"/>
          </a:xfrm>
          <a:prstGeom prst="rect">
            <a:avLst/>
          </a:prstGeom>
          <a:solidFill>
            <a:srgbClr val="3F50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471AA1D-642E-4454-BDC0-ECFE9257B2AD}"/>
              </a:ext>
            </a:extLst>
          </p:cNvPr>
          <p:cNvGrpSpPr/>
          <p:nvPr/>
        </p:nvGrpSpPr>
        <p:grpSpPr>
          <a:xfrm>
            <a:off x="431587" y="1095874"/>
            <a:ext cx="947696" cy="1699572"/>
            <a:chOff x="431587" y="1095874"/>
            <a:chExt cx="947696" cy="169957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48D71FF-35DC-483F-A996-91C51C7CF19F}"/>
                </a:ext>
              </a:extLst>
            </p:cNvPr>
            <p:cNvSpPr txBox="1"/>
            <p:nvPr/>
          </p:nvSpPr>
          <p:spPr>
            <a:xfrm>
              <a:off x="502119" y="2019204"/>
              <a:ext cx="8002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유사도</a:t>
              </a:r>
              <a:endParaRPr lang="ko-KR" altLang="ko-KR" sz="16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23F7FFB-18DE-499A-B77E-E1C596033D0A}"/>
                </a:ext>
              </a:extLst>
            </p:cNvPr>
            <p:cNvSpPr txBox="1"/>
            <p:nvPr/>
          </p:nvSpPr>
          <p:spPr>
            <a:xfrm>
              <a:off x="431587" y="1095874"/>
              <a:ext cx="94769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54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02</a:t>
              </a:r>
              <a:endParaRPr lang="ko-KR" altLang="ko-KR" sz="5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9FBF5933-34FF-433B-9575-C7B7FAA60A79}"/>
                </a:ext>
              </a:extLst>
            </p:cNvPr>
            <p:cNvCxnSpPr>
              <a:cxnSpLocks/>
            </p:cNvCxnSpPr>
            <p:nvPr/>
          </p:nvCxnSpPr>
          <p:spPr>
            <a:xfrm>
              <a:off x="627757" y="2795446"/>
              <a:ext cx="494330" cy="0"/>
            </a:xfrm>
            <a:prstGeom prst="line">
              <a:avLst/>
            </a:prstGeom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79423248-63EA-40B4-82EF-751E38A9F5BB}"/>
              </a:ext>
            </a:extLst>
          </p:cNvPr>
          <p:cNvSpPr/>
          <p:nvPr/>
        </p:nvSpPr>
        <p:spPr>
          <a:xfrm>
            <a:off x="2323100" y="430208"/>
            <a:ext cx="2138354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EB359E6-7A69-4880-8FD7-7212D16B5881}"/>
              </a:ext>
            </a:extLst>
          </p:cNvPr>
          <p:cNvSpPr txBox="1"/>
          <p:nvPr/>
        </p:nvSpPr>
        <p:spPr>
          <a:xfrm>
            <a:off x="2577104" y="522540"/>
            <a:ext cx="17203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TITLE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을 입력하세요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2" name="사각형: 둥근 모서리 32">
            <a:extLst>
              <a:ext uri="{FF2B5EF4-FFF2-40B4-BE49-F238E27FC236}">
                <a16:creationId xmlns:a16="http://schemas.microsoft.com/office/drawing/2014/main" id="{67266898-C1A1-6748-8A75-349D08D8BE8E}"/>
              </a:ext>
            </a:extLst>
          </p:cNvPr>
          <p:cNvSpPr/>
          <p:nvPr/>
        </p:nvSpPr>
        <p:spPr>
          <a:xfrm>
            <a:off x="2323100" y="430208"/>
            <a:ext cx="2360112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D03AA5-E804-5143-A4C9-F01C472B39FE}"/>
              </a:ext>
            </a:extLst>
          </p:cNvPr>
          <p:cNvSpPr txBox="1"/>
          <p:nvPr/>
        </p:nvSpPr>
        <p:spPr>
          <a:xfrm>
            <a:off x="2760918" y="476374"/>
            <a:ext cx="15568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유사도 측정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4E54D61-71F3-4746-94DE-BF8D40863A20}"/>
              </a:ext>
            </a:extLst>
          </p:cNvPr>
          <p:cNvSpPr txBox="1"/>
          <p:nvPr/>
        </p:nvSpPr>
        <p:spPr>
          <a:xfrm>
            <a:off x="4767262" y="3075057"/>
            <a:ext cx="383791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R studio</a:t>
            </a:r>
            <a:r>
              <a:rPr lang="ko-KR" altLang="en-US" sz="4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로 이동</a:t>
            </a:r>
            <a:endParaRPr lang="en-US" altLang="ko-KR" sz="4000" i="1" dirty="0">
              <a:solidFill>
                <a:schemeClr val="tx1">
                  <a:lumMod val="75000"/>
                  <a:lumOff val="25000"/>
                </a:schemeClr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KoPubWorld돋움체_Pro Medium" panose="00000600000000000000" pitchFamily="50" charset="-127"/>
            </a:endParaRPr>
          </a:p>
          <a:p>
            <a:pPr algn="ctr"/>
            <a:r>
              <a:rPr lang="en-US" altLang="ko-KR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38395932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C9A0983B-AD72-449B-9602-6BD8C4BC8DE5}"/>
              </a:ext>
            </a:extLst>
          </p:cNvPr>
          <p:cNvSpPr/>
          <p:nvPr/>
        </p:nvSpPr>
        <p:spPr>
          <a:xfrm>
            <a:off x="0" y="0"/>
            <a:ext cx="1810871" cy="6858000"/>
          </a:xfrm>
          <a:prstGeom prst="rect">
            <a:avLst/>
          </a:prstGeom>
          <a:solidFill>
            <a:srgbClr val="3F50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471AA1D-642E-4454-BDC0-ECFE9257B2AD}"/>
              </a:ext>
            </a:extLst>
          </p:cNvPr>
          <p:cNvGrpSpPr/>
          <p:nvPr/>
        </p:nvGrpSpPr>
        <p:grpSpPr>
          <a:xfrm>
            <a:off x="389909" y="1095874"/>
            <a:ext cx="1031052" cy="1699572"/>
            <a:chOff x="389909" y="1095874"/>
            <a:chExt cx="1031052" cy="169957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48D71FF-35DC-483F-A996-91C51C7CF19F}"/>
                </a:ext>
              </a:extLst>
            </p:cNvPr>
            <p:cNvSpPr txBox="1"/>
            <p:nvPr/>
          </p:nvSpPr>
          <p:spPr>
            <a:xfrm>
              <a:off x="590925" y="2019204"/>
              <a:ext cx="62260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Intro</a:t>
              </a:r>
              <a:endParaRPr lang="ko-KR" altLang="ko-KR" sz="16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23F7FFB-18DE-499A-B77E-E1C596033D0A}"/>
                </a:ext>
              </a:extLst>
            </p:cNvPr>
            <p:cNvSpPr txBox="1"/>
            <p:nvPr/>
          </p:nvSpPr>
          <p:spPr>
            <a:xfrm>
              <a:off x="389909" y="1095874"/>
              <a:ext cx="103105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54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01</a:t>
              </a:r>
              <a:endParaRPr lang="ko-KR" altLang="ko-KR" sz="5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9FBF5933-34FF-433B-9575-C7B7FAA60A79}"/>
                </a:ext>
              </a:extLst>
            </p:cNvPr>
            <p:cNvCxnSpPr>
              <a:cxnSpLocks/>
            </p:cNvCxnSpPr>
            <p:nvPr/>
          </p:nvCxnSpPr>
          <p:spPr>
            <a:xfrm>
              <a:off x="627757" y="2795446"/>
              <a:ext cx="494330" cy="0"/>
            </a:xfrm>
            <a:prstGeom prst="line">
              <a:avLst/>
            </a:prstGeom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79423248-63EA-40B4-82EF-751E38A9F5BB}"/>
              </a:ext>
            </a:extLst>
          </p:cNvPr>
          <p:cNvSpPr/>
          <p:nvPr/>
        </p:nvSpPr>
        <p:spPr>
          <a:xfrm>
            <a:off x="2323100" y="430208"/>
            <a:ext cx="2138354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EB359E6-7A69-4880-8FD7-7212D16B5881}"/>
              </a:ext>
            </a:extLst>
          </p:cNvPr>
          <p:cNvSpPr txBox="1"/>
          <p:nvPr/>
        </p:nvSpPr>
        <p:spPr>
          <a:xfrm>
            <a:off x="2577104" y="522540"/>
            <a:ext cx="17203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TITLE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을 입력하세요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2" name="사각형: 둥근 모서리 32">
            <a:extLst>
              <a:ext uri="{FF2B5EF4-FFF2-40B4-BE49-F238E27FC236}">
                <a16:creationId xmlns:a16="http://schemas.microsoft.com/office/drawing/2014/main" id="{67266898-C1A1-6748-8A75-349D08D8BE8E}"/>
              </a:ext>
            </a:extLst>
          </p:cNvPr>
          <p:cNvSpPr/>
          <p:nvPr/>
        </p:nvSpPr>
        <p:spPr>
          <a:xfrm>
            <a:off x="2323099" y="430208"/>
            <a:ext cx="2820401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D03AA5-E804-5143-A4C9-F01C472B39FE}"/>
              </a:ext>
            </a:extLst>
          </p:cNvPr>
          <p:cNvSpPr txBox="1"/>
          <p:nvPr/>
        </p:nvSpPr>
        <p:spPr>
          <a:xfrm>
            <a:off x="2760918" y="476374"/>
            <a:ext cx="20697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클러스터링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 복습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987BAAA-1F85-AE43-8B3F-75C8AC2014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2193" y="2019204"/>
            <a:ext cx="7772204" cy="3327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6193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C9A0983B-AD72-449B-9602-6BD8C4BC8DE5}"/>
              </a:ext>
            </a:extLst>
          </p:cNvPr>
          <p:cNvSpPr/>
          <p:nvPr/>
        </p:nvSpPr>
        <p:spPr>
          <a:xfrm>
            <a:off x="0" y="0"/>
            <a:ext cx="1810871" cy="6858000"/>
          </a:xfrm>
          <a:prstGeom prst="rect">
            <a:avLst/>
          </a:prstGeom>
          <a:solidFill>
            <a:srgbClr val="3F50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471AA1D-642E-4454-BDC0-ECFE9257B2AD}"/>
              </a:ext>
            </a:extLst>
          </p:cNvPr>
          <p:cNvGrpSpPr/>
          <p:nvPr/>
        </p:nvGrpSpPr>
        <p:grpSpPr>
          <a:xfrm>
            <a:off x="296935" y="1095874"/>
            <a:ext cx="1210588" cy="1699572"/>
            <a:chOff x="296935" y="1095874"/>
            <a:chExt cx="1210588" cy="169957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48D71FF-35DC-483F-A996-91C51C7CF19F}"/>
                </a:ext>
              </a:extLst>
            </p:cNvPr>
            <p:cNvSpPr txBox="1"/>
            <p:nvPr/>
          </p:nvSpPr>
          <p:spPr>
            <a:xfrm>
              <a:off x="296935" y="2019204"/>
              <a:ext cx="121058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 err="1"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클러스터링</a:t>
              </a:r>
              <a:endParaRPr lang="en-US" altLang="ko-KR" sz="16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종류</a:t>
              </a:r>
              <a:endParaRPr lang="ko-KR" altLang="ko-KR" sz="16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23F7FFB-18DE-499A-B77E-E1C596033D0A}"/>
                </a:ext>
              </a:extLst>
            </p:cNvPr>
            <p:cNvSpPr txBox="1"/>
            <p:nvPr/>
          </p:nvSpPr>
          <p:spPr>
            <a:xfrm>
              <a:off x="431587" y="1095874"/>
              <a:ext cx="94769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54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03</a:t>
              </a:r>
              <a:endParaRPr lang="ko-KR" altLang="ko-KR" sz="5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9FBF5933-34FF-433B-9575-C7B7FAA60A79}"/>
                </a:ext>
              </a:extLst>
            </p:cNvPr>
            <p:cNvCxnSpPr>
              <a:cxnSpLocks/>
            </p:cNvCxnSpPr>
            <p:nvPr/>
          </p:nvCxnSpPr>
          <p:spPr>
            <a:xfrm>
              <a:off x="627757" y="2795446"/>
              <a:ext cx="494330" cy="0"/>
            </a:xfrm>
            <a:prstGeom prst="line">
              <a:avLst/>
            </a:prstGeom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79423248-63EA-40B4-82EF-751E38A9F5BB}"/>
              </a:ext>
            </a:extLst>
          </p:cNvPr>
          <p:cNvSpPr/>
          <p:nvPr/>
        </p:nvSpPr>
        <p:spPr>
          <a:xfrm>
            <a:off x="2323100" y="430208"/>
            <a:ext cx="2138354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EB359E6-7A69-4880-8FD7-7212D16B5881}"/>
              </a:ext>
            </a:extLst>
          </p:cNvPr>
          <p:cNvSpPr txBox="1"/>
          <p:nvPr/>
        </p:nvSpPr>
        <p:spPr>
          <a:xfrm>
            <a:off x="2577104" y="522540"/>
            <a:ext cx="17203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TITLE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을 입력하세요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2" name="사각형: 둥근 모서리 32">
            <a:extLst>
              <a:ext uri="{FF2B5EF4-FFF2-40B4-BE49-F238E27FC236}">
                <a16:creationId xmlns:a16="http://schemas.microsoft.com/office/drawing/2014/main" id="{67266898-C1A1-6748-8A75-349D08D8BE8E}"/>
              </a:ext>
            </a:extLst>
          </p:cNvPr>
          <p:cNvSpPr/>
          <p:nvPr/>
        </p:nvSpPr>
        <p:spPr>
          <a:xfrm>
            <a:off x="2323100" y="430208"/>
            <a:ext cx="1974347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D03AA5-E804-5143-A4C9-F01C472B39FE}"/>
              </a:ext>
            </a:extLst>
          </p:cNvPr>
          <p:cNvSpPr txBox="1"/>
          <p:nvPr/>
        </p:nvSpPr>
        <p:spPr>
          <a:xfrm>
            <a:off x="2760918" y="476374"/>
            <a:ext cx="11977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K-means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DCE17D5-3812-924E-A41B-F87CFF3E9C41}"/>
              </a:ext>
            </a:extLst>
          </p:cNvPr>
          <p:cNvSpPr/>
          <p:nvPr/>
        </p:nvSpPr>
        <p:spPr>
          <a:xfrm>
            <a:off x="4194390" y="2113699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b="0" i="0" u="none" strike="noStrike" dirty="0">
                <a:solidFill>
                  <a:srgbClr val="333333"/>
                </a:solidFill>
                <a:effectLst/>
                <a:latin typeface="Open Sans"/>
              </a:rPr>
              <a:t>시작하는 데이터 포인터 </a:t>
            </a:r>
            <a:r>
              <a:rPr lang="en" altLang="ko-Kore-KR" b="0" i="0" u="none" strike="noStrike" dirty="0">
                <a:solidFill>
                  <a:srgbClr val="333333"/>
                </a:solidFill>
                <a:effectLst/>
                <a:latin typeface="Open Sans"/>
              </a:rPr>
              <a:t>seed point </a:t>
            </a:r>
            <a:r>
              <a:rPr lang="ko-KR" altLang="en-US" b="0" i="0" u="none" strike="noStrike" dirty="0" err="1">
                <a:solidFill>
                  <a:srgbClr val="333333"/>
                </a:solidFill>
                <a:effectLst/>
                <a:latin typeface="Open Sans"/>
              </a:rPr>
              <a:t>를</a:t>
            </a:r>
            <a:r>
              <a:rPr lang="ko-KR" altLang="en-US" b="0" i="0" u="none" strike="noStrike" dirty="0">
                <a:solidFill>
                  <a:srgbClr val="333333"/>
                </a:solidFill>
                <a:effectLst/>
                <a:latin typeface="Open Sans"/>
              </a:rPr>
              <a:t> 지정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3C3BBFA-E5D7-8A4D-A821-B5DBF59D27B8}"/>
              </a:ext>
            </a:extLst>
          </p:cNvPr>
          <p:cNvSpPr/>
          <p:nvPr/>
        </p:nvSpPr>
        <p:spPr>
          <a:xfrm>
            <a:off x="4461454" y="3235761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b="0" i="0" u="none" strike="noStrike" dirty="0">
                <a:solidFill>
                  <a:srgbClr val="333333"/>
                </a:solidFill>
                <a:effectLst/>
                <a:latin typeface="Open Sans"/>
              </a:rPr>
              <a:t>다른 데이터 포인터 간의 거리를 계산</a:t>
            </a:r>
            <a:endParaRPr lang="en-US" altLang="ko-KR" b="0" i="0" u="none" strike="noStrike" dirty="0">
              <a:solidFill>
                <a:srgbClr val="333333"/>
              </a:solidFill>
              <a:effectLst/>
              <a:latin typeface="Open Sans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0951B31-10B6-1D41-AC23-9AA2A72A31B3}"/>
              </a:ext>
            </a:extLst>
          </p:cNvPr>
          <p:cNvSpPr/>
          <p:nvPr/>
        </p:nvSpPr>
        <p:spPr>
          <a:xfrm>
            <a:off x="4194390" y="4357823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b="0" i="0" u="none" strike="noStrike" dirty="0">
                <a:solidFill>
                  <a:srgbClr val="333333"/>
                </a:solidFill>
                <a:effectLst/>
                <a:latin typeface="Open Sans"/>
              </a:rPr>
              <a:t>거리를 최소화하는 새로운 </a:t>
            </a:r>
            <a:r>
              <a:rPr lang="en" altLang="ko-Kore-KR" b="0" i="0" u="none" strike="noStrike" dirty="0">
                <a:solidFill>
                  <a:srgbClr val="333333"/>
                </a:solidFill>
                <a:effectLst/>
                <a:latin typeface="Open Sans"/>
              </a:rPr>
              <a:t>center point</a:t>
            </a:r>
            <a:r>
              <a:rPr lang="ko-KR" altLang="en-US" b="0" i="0" u="none" strike="noStrike" dirty="0">
                <a:solidFill>
                  <a:srgbClr val="333333"/>
                </a:solidFill>
                <a:effectLst/>
                <a:latin typeface="Open Sans"/>
              </a:rPr>
              <a:t>로 이동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9898ADC-55F5-084F-BBD6-D08DC90BABE8}"/>
              </a:ext>
            </a:extLst>
          </p:cNvPr>
          <p:cNvSpPr/>
          <p:nvPr/>
        </p:nvSpPr>
        <p:spPr>
          <a:xfrm>
            <a:off x="7509454" y="3866461"/>
            <a:ext cx="6096000" cy="29238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300" b="0" i="0" u="none" strike="noStrike" dirty="0">
                <a:solidFill>
                  <a:srgbClr val="333333"/>
                </a:solidFill>
                <a:effectLst/>
                <a:latin typeface="Open Sans"/>
              </a:rPr>
              <a:t>(</a:t>
            </a:r>
            <a:r>
              <a:rPr lang="ko-KR" altLang="en-US" sz="1300" b="0" i="0" u="none" strike="noStrike" dirty="0">
                <a:solidFill>
                  <a:srgbClr val="333333"/>
                </a:solidFill>
                <a:effectLst/>
                <a:latin typeface="Open Sans"/>
              </a:rPr>
              <a:t>그룹이 바뀌지 않을 때까지</a:t>
            </a:r>
            <a:r>
              <a:rPr lang="en-US" altLang="ko-KR" sz="1300" b="0" i="0" u="none" strike="noStrike" dirty="0">
                <a:solidFill>
                  <a:srgbClr val="333333"/>
                </a:solidFill>
                <a:effectLst/>
                <a:latin typeface="Open Sans"/>
              </a:rPr>
              <a:t>)</a:t>
            </a:r>
          </a:p>
        </p:txBody>
      </p:sp>
      <p:sp>
        <p:nvSpPr>
          <p:cNvPr id="7" name="아래쪽 화살표[D] 6">
            <a:extLst>
              <a:ext uri="{FF2B5EF4-FFF2-40B4-BE49-F238E27FC236}">
                <a16:creationId xmlns:a16="http://schemas.microsoft.com/office/drawing/2014/main" id="{15640565-65D3-F44E-BB01-C61226E39202}"/>
              </a:ext>
            </a:extLst>
          </p:cNvPr>
          <p:cNvSpPr/>
          <p:nvPr/>
        </p:nvSpPr>
        <p:spPr>
          <a:xfrm>
            <a:off x="6096000" y="2603979"/>
            <a:ext cx="267730" cy="354783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" name="아래쪽 화살표[D] 15">
            <a:extLst>
              <a:ext uri="{FF2B5EF4-FFF2-40B4-BE49-F238E27FC236}">
                <a16:creationId xmlns:a16="http://schemas.microsoft.com/office/drawing/2014/main" id="{176398CC-5B5A-B348-BFE1-BC282158A5E3}"/>
              </a:ext>
            </a:extLst>
          </p:cNvPr>
          <p:cNvSpPr/>
          <p:nvPr/>
        </p:nvSpPr>
        <p:spPr>
          <a:xfrm>
            <a:off x="6096000" y="3804066"/>
            <a:ext cx="267730" cy="354783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아래쪽 화살표[D] 18">
            <a:extLst>
              <a:ext uri="{FF2B5EF4-FFF2-40B4-BE49-F238E27FC236}">
                <a16:creationId xmlns:a16="http://schemas.microsoft.com/office/drawing/2014/main" id="{C61435E4-8861-664D-AD7D-80E905B5660B}"/>
              </a:ext>
            </a:extLst>
          </p:cNvPr>
          <p:cNvSpPr/>
          <p:nvPr/>
        </p:nvSpPr>
        <p:spPr>
          <a:xfrm rot="10800000">
            <a:off x="6974660" y="3804066"/>
            <a:ext cx="267730" cy="354783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10992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6" grpId="0"/>
      <p:bldP spid="7" grpId="0" animBg="1"/>
      <p:bldP spid="16" grpId="0" animBg="1"/>
      <p:bldP spid="19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C9A0983B-AD72-449B-9602-6BD8C4BC8DE5}"/>
              </a:ext>
            </a:extLst>
          </p:cNvPr>
          <p:cNvSpPr/>
          <p:nvPr/>
        </p:nvSpPr>
        <p:spPr>
          <a:xfrm>
            <a:off x="0" y="0"/>
            <a:ext cx="1810871" cy="6858000"/>
          </a:xfrm>
          <a:prstGeom prst="rect">
            <a:avLst/>
          </a:prstGeom>
          <a:solidFill>
            <a:srgbClr val="3F50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471AA1D-642E-4454-BDC0-ECFE9257B2AD}"/>
              </a:ext>
            </a:extLst>
          </p:cNvPr>
          <p:cNvGrpSpPr/>
          <p:nvPr/>
        </p:nvGrpSpPr>
        <p:grpSpPr>
          <a:xfrm>
            <a:off x="296935" y="1095874"/>
            <a:ext cx="1210588" cy="1699572"/>
            <a:chOff x="296935" y="1095874"/>
            <a:chExt cx="1210588" cy="169957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48D71FF-35DC-483F-A996-91C51C7CF19F}"/>
                </a:ext>
              </a:extLst>
            </p:cNvPr>
            <p:cNvSpPr txBox="1"/>
            <p:nvPr/>
          </p:nvSpPr>
          <p:spPr>
            <a:xfrm>
              <a:off x="296935" y="2019204"/>
              <a:ext cx="121058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 err="1"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클러스터링</a:t>
              </a:r>
              <a:endParaRPr lang="en-US" altLang="ko-KR" sz="16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종류</a:t>
              </a:r>
              <a:endParaRPr lang="ko-KR" altLang="ko-KR" sz="16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23F7FFB-18DE-499A-B77E-E1C596033D0A}"/>
                </a:ext>
              </a:extLst>
            </p:cNvPr>
            <p:cNvSpPr txBox="1"/>
            <p:nvPr/>
          </p:nvSpPr>
          <p:spPr>
            <a:xfrm>
              <a:off x="431587" y="1095874"/>
              <a:ext cx="94769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54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03</a:t>
              </a:r>
              <a:endParaRPr lang="ko-KR" altLang="ko-KR" sz="5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9FBF5933-34FF-433B-9575-C7B7FAA60A79}"/>
                </a:ext>
              </a:extLst>
            </p:cNvPr>
            <p:cNvCxnSpPr>
              <a:cxnSpLocks/>
            </p:cNvCxnSpPr>
            <p:nvPr/>
          </p:nvCxnSpPr>
          <p:spPr>
            <a:xfrm>
              <a:off x="627757" y="2795446"/>
              <a:ext cx="494330" cy="0"/>
            </a:xfrm>
            <a:prstGeom prst="line">
              <a:avLst/>
            </a:prstGeom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79423248-63EA-40B4-82EF-751E38A9F5BB}"/>
              </a:ext>
            </a:extLst>
          </p:cNvPr>
          <p:cNvSpPr/>
          <p:nvPr/>
        </p:nvSpPr>
        <p:spPr>
          <a:xfrm>
            <a:off x="2323100" y="430208"/>
            <a:ext cx="2138354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EB359E6-7A69-4880-8FD7-7212D16B5881}"/>
              </a:ext>
            </a:extLst>
          </p:cNvPr>
          <p:cNvSpPr txBox="1"/>
          <p:nvPr/>
        </p:nvSpPr>
        <p:spPr>
          <a:xfrm>
            <a:off x="2577104" y="522540"/>
            <a:ext cx="17203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TITLE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을 입력하세요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2" name="사각형: 둥근 모서리 32">
            <a:extLst>
              <a:ext uri="{FF2B5EF4-FFF2-40B4-BE49-F238E27FC236}">
                <a16:creationId xmlns:a16="http://schemas.microsoft.com/office/drawing/2014/main" id="{67266898-C1A1-6748-8A75-349D08D8BE8E}"/>
              </a:ext>
            </a:extLst>
          </p:cNvPr>
          <p:cNvSpPr/>
          <p:nvPr/>
        </p:nvSpPr>
        <p:spPr>
          <a:xfrm>
            <a:off x="2323100" y="430208"/>
            <a:ext cx="1974347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D03AA5-E804-5143-A4C9-F01C472B39FE}"/>
              </a:ext>
            </a:extLst>
          </p:cNvPr>
          <p:cNvSpPr txBox="1"/>
          <p:nvPr/>
        </p:nvSpPr>
        <p:spPr>
          <a:xfrm>
            <a:off x="2760918" y="476374"/>
            <a:ext cx="11977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K-means</a:t>
            </a:r>
          </a:p>
        </p:txBody>
      </p:sp>
      <p:pic>
        <p:nvPicPr>
          <p:cNvPr id="26" name="그림 25" descr="비이(가) 표시된 사진&#10;&#10;자동 생성된 설명">
            <a:extLst>
              <a:ext uri="{FF2B5EF4-FFF2-40B4-BE49-F238E27FC236}">
                <a16:creationId xmlns:a16="http://schemas.microsoft.com/office/drawing/2014/main" id="{3C2C2441-EEC4-D941-9C5C-89DC0E478C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7447" y="1410861"/>
            <a:ext cx="5074121" cy="4993707"/>
          </a:xfrm>
          <a:prstGeom prst="rect">
            <a:avLst/>
          </a:prstGeom>
        </p:spPr>
      </p:pic>
      <p:pic>
        <p:nvPicPr>
          <p:cNvPr id="29" name="그림 28" descr="음식이(가) 표시된 사진&#10;&#10;자동 생성된 설명">
            <a:extLst>
              <a:ext uri="{FF2B5EF4-FFF2-40B4-BE49-F238E27FC236}">
                <a16:creationId xmlns:a16="http://schemas.microsoft.com/office/drawing/2014/main" id="{553D6B96-B239-734B-A95A-40645B1D0D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3493" y="1412351"/>
            <a:ext cx="5000876" cy="5016931"/>
          </a:xfrm>
          <a:prstGeom prst="rect">
            <a:avLst/>
          </a:prstGeom>
        </p:spPr>
      </p:pic>
      <p:pic>
        <p:nvPicPr>
          <p:cNvPr id="31" name="그림 30" descr="테이블, 컴퓨터이(가) 표시된 사진&#10;&#10;자동 생성된 설명">
            <a:extLst>
              <a:ext uri="{FF2B5EF4-FFF2-40B4-BE49-F238E27FC236}">
                <a16:creationId xmlns:a16="http://schemas.microsoft.com/office/drawing/2014/main" id="{E5DD7E24-F6BB-1547-A344-A323E46CAF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20340" y="1436419"/>
            <a:ext cx="5000876" cy="4936659"/>
          </a:xfrm>
          <a:prstGeom prst="rect">
            <a:avLst/>
          </a:prstGeom>
        </p:spPr>
      </p:pic>
      <p:pic>
        <p:nvPicPr>
          <p:cNvPr id="34" name="그림 33" descr="테이블이(가) 표시된 사진&#10;&#10;자동 생성된 설명">
            <a:extLst>
              <a:ext uri="{FF2B5EF4-FFF2-40B4-BE49-F238E27FC236}">
                <a16:creationId xmlns:a16="http://schemas.microsoft.com/office/drawing/2014/main" id="{964AC543-456C-FB48-BDD7-05B0647A08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40729" y="1431801"/>
            <a:ext cx="5000876" cy="4944596"/>
          </a:xfrm>
          <a:prstGeom prst="rect">
            <a:avLst/>
          </a:prstGeom>
        </p:spPr>
      </p:pic>
      <p:pic>
        <p:nvPicPr>
          <p:cNvPr id="36" name="그림 35" descr="테이블, 음식이(가) 표시된 사진&#10;&#10;자동 생성된 설명">
            <a:extLst>
              <a:ext uri="{FF2B5EF4-FFF2-40B4-BE49-F238E27FC236}">
                <a16:creationId xmlns:a16="http://schemas.microsoft.com/office/drawing/2014/main" id="{A16DDE71-6CFC-7246-B442-8739EFEF198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11786" y="1436418"/>
            <a:ext cx="5032985" cy="4936659"/>
          </a:xfrm>
          <a:prstGeom prst="rect">
            <a:avLst/>
          </a:prstGeom>
        </p:spPr>
      </p:pic>
      <p:pic>
        <p:nvPicPr>
          <p:cNvPr id="39" name="그림 38" descr="테이블, 쥐고있는이(가) 표시된 사진&#10;&#10;자동 생성된 설명">
            <a:extLst>
              <a:ext uri="{FF2B5EF4-FFF2-40B4-BE49-F238E27FC236}">
                <a16:creationId xmlns:a16="http://schemas.microsoft.com/office/drawing/2014/main" id="{E67042E2-1DEB-1C4E-8F5B-BAA4FA78F9B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46271" y="1436417"/>
            <a:ext cx="5000980" cy="4936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842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C9A0983B-AD72-449B-9602-6BD8C4BC8DE5}"/>
              </a:ext>
            </a:extLst>
          </p:cNvPr>
          <p:cNvSpPr/>
          <p:nvPr/>
        </p:nvSpPr>
        <p:spPr>
          <a:xfrm>
            <a:off x="0" y="0"/>
            <a:ext cx="1810871" cy="6858000"/>
          </a:xfrm>
          <a:prstGeom prst="rect">
            <a:avLst/>
          </a:prstGeom>
          <a:solidFill>
            <a:srgbClr val="3F50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471AA1D-642E-4454-BDC0-ECFE9257B2AD}"/>
              </a:ext>
            </a:extLst>
          </p:cNvPr>
          <p:cNvGrpSpPr/>
          <p:nvPr/>
        </p:nvGrpSpPr>
        <p:grpSpPr>
          <a:xfrm>
            <a:off x="296935" y="1095874"/>
            <a:ext cx="1210588" cy="1699572"/>
            <a:chOff x="296935" y="1095874"/>
            <a:chExt cx="1210588" cy="169957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48D71FF-35DC-483F-A996-91C51C7CF19F}"/>
                </a:ext>
              </a:extLst>
            </p:cNvPr>
            <p:cNvSpPr txBox="1"/>
            <p:nvPr/>
          </p:nvSpPr>
          <p:spPr>
            <a:xfrm>
              <a:off x="296935" y="2019204"/>
              <a:ext cx="121058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 err="1"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클러스터링</a:t>
              </a:r>
              <a:endParaRPr lang="en-US" altLang="ko-KR" sz="16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종류</a:t>
              </a:r>
              <a:endParaRPr lang="ko-KR" altLang="ko-KR" sz="16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23F7FFB-18DE-499A-B77E-E1C596033D0A}"/>
                </a:ext>
              </a:extLst>
            </p:cNvPr>
            <p:cNvSpPr txBox="1"/>
            <p:nvPr/>
          </p:nvSpPr>
          <p:spPr>
            <a:xfrm>
              <a:off x="431587" y="1095874"/>
              <a:ext cx="94769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54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03</a:t>
              </a:r>
              <a:endParaRPr lang="ko-KR" altLang="ko-KR" sz="5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9FBF5933-34FF-433B-9575-C7B7FAA60A79}"/>
                </a:ext>
              </a:extLst>
            </p:cNvPr>
            <p:cNvCxnSpPr>
              <a:cxnSpLocks/>
            </p:cNvCxnSpPr>
            <p:nvPr/>
          </p:nvCxnSpPr>
          <p:spPr>
            <a:xfrm>
              <a:off x="627757" y="2795446"/>
              <a:ext cx="494330" cy="0"/>
            </a:xfrm>
            <a:prstGeom prst="line">
              <a:avLst/>
            </a:prstGeom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79423248-63EA-40B4-82EF-751E38A9F5BB}"/>
              </a:ext>
            </a:extLst>
          </p:cNvPr>
          <p:cNvSpPr/>
          <p:nvPr/>
        </p:nvSpPr>
        <p:spPr>
          <a:xfrm>
            <a:off x="2323100" y="430208"/>
            <a:ext cx="2138354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EB359E6-7A69-4880-8FD7-7212D16B5881}"/>
              </a:ext>
            </a:extLst>
          </p:cNvPr>
          <p:cNvSpPr txBox="1"/>
          <p:nvPr/>
        </p:nvSpPr>
        <p:spPr>
          <a:xfrm>
            <a:off x="2577104" y="522540"/>
            <a:ext cx="17203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TITLE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을 입력하세요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2" name="사각형: 둥근 모서리 32">
            <a:extLst>
              <a:ext uri="{FF2B5EF4-FFF2-40B4-BE49-F238E27FC236}">
                <a16:creationId xmlns:a16="http://schemas.microsoft.com/office/drawing/2014/main" id="{67266898-C1A1-6748-8A75-349D08D8BE8E}"/>
              </a:ext>
            </a:extLst>
          </p:cNvPr>
          <p:cNvSpPr/>
          <p:nvPr/>
        </p:nvSpPr>
        <p:spPr>
          <a:xfrm>
            <a:off x="2323100" y="430208"/>
            <a:ext cx="1974347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D03AA5-E804-5143-A4C9-F01C472B39FE}"/>
              </a:ext>
            </a:extLst>
          </p:cNvPr>
          <p:cNvSpPr txBox="1"/>
          <p:nvPr/>
        </p:nvSpPr>
        <p:spPr>
          <a:xfrm>
            <a:off x="2760918" y="476374"/>
            <a:ext cx="11977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K-means</a:t>
            </a:r>
          </a:p>
        </p:txBody>
      </p:sp>
    </p:spTree>
    <p:extLst>
      <p:ext uri="{BB962C8B-B14F-4D97-AF65-F5344CB8AC3E}">
        <p14:creationId xmlns:p14="http://schemas.microsoft.com/office/powerpoint/2010/main" val="187733968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C9A0983B-AD72-449B-9602-6BD8C4BC8DE5}"/>
              </a:ext>
            </a:extLst>
          </p:cNvPr>
          <p:cNvSpPr/>
          <p:nvPr/>
        </p:nvSpPr>
        <p:spPr>
          <a:xfrm>
            <a:off x="0" y="0"/>
            <a:ext cx="1810871" cy="6858000"/>
          </a:xfrm>
          <a:prstGeom prst="rect">
            <a:avLst/>
          </a:prstGeom>
          <a:solidFill>
            <a:srgbClr val="3F50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471AA1D-642E-4454-BDC0-ECFE9257B2AD}"/>
              </a:ext>
            </a:extLst>
          </p:cNvPr>
          <p:cNvGrpSpPr/>
          <p:nvPr/>
        </p:nvGrpSpPr>
        <p:grpSpPr>
          <a:xfrm>
            <a:off x="296935" y="1095874"/>
            <a:ext cx="1210588" cy="1699572"/>
            <a:chOff x="296935" y="1095874"/>
            <a:chExt cx="1210588" cy="169957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48D71FF-35DC-483F-A996-91C51C7CF19F}"/>
                </a:ext>
              </a:extLst>
            </p:cNvPr>
            <p:cNvSpPr txBox="1"/>
            <p:nvPr/>
          </p:nvSpPr>
          <p:spPr>
            <a:xfrm>
              <a:off x="296935" y="2019204"/>
              <a:ext cx="121058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 err="1"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클러스터링</a:t>
              </a:r>
              <a:endParaRPr lang="en-US" altLang="ko-KR" sz="16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종류</a:t>
              </a:r>
              <a:endParaRPr lang="ko-KR" altLang="ko-KR" sz="16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23F7FFB-18DE-499A-B77E-E1C596033D0A}"/>
                </a:ext>
              </a:extLst>
            </p:cNvPr>
            <p:cNvSpPr txBox="1"/>
            <p:nvPr/>
          </p:nvSpPr>
          <p:spPr>
            <a:xfrm>
              <a:off x="431587" y="1095874"/>
              <a:ext cx="94769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54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03</a:t>
              </a:r>
              <a:endParaRPr lang="ko-KR" altLang="ko-KR" sz="5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9FBF5933-34FF-433B-9575-C7B7FAA60A79}"/>
                </a:ext>
              </a:extLst>
            </p:cNvPr>
            <p:cNvCxnSpPr>
              <a:cxnSpLocks/>
            </p:cNvCxnSpPr>
            <p:nvPr/>
          </p:nvCxnSpPr>
          <p:spPr>
            <a:xfrm>
              <a:off x="627757" y="2795446"/>
              <a:ext cx="494330" cy="0"/>
            </a:xfrm>
            <a:prstGeom prst="line">
              <a:avLst/>
            </a:prstGeom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79423248-63EA-40B4-82EF-751E38A9F5BB}"/>
              </a:ext>
            </a:extLst>
          </p:cNvPr>
          <p:cNvSpPr/>
          <p:nvPr/>
        </p:nvSpPr>
        <p:spPr>
          <a:xfrm>
            <a:off x="2323100" y="430208"/>
            <a:ext cx="2138354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EB359E6-7A69-4880-8FD7-7212D16B5881}"/>
              </a:ext>
            </a:extLst>
          </p:cNvPr>
          <p:cNvSpPr txBox="1"/>
          <p:nvPr/>
        </p:nvSpPr>
        <p:spPr>
          <a:xfrm>
            <a:off x="2577104" y="522540"/>
            <a:ext cx="17203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TITLE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을 입력하세요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2" name="사각형: 둥근 모서리 32">
            <a:extLst>
              <a:ext uri="{FF2B5EF4-FFF2-40B4-BE49-F238E27FC236}">
                <a16:creationId xmlns:a16="http://schemas.microsoft.com/office/drawing/2014/main" id="{67266898-C1A1-6748-8A75-349D08D8BE8E}"/>
              </a:ext>
            </a:extLst>
          </p:cNvPr>
          <p:cNvSpPr/>
          <p:nvPr/>
        </p:nvSpPr>
        <p:spPr>
          <a:xfrm>
            <a:off x="2323100" y="430208"/>
            <a:ext cx="1974347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D03AA5-E804-5143-A4C9-F01C472B39FE}"/>
              </a:ext>
            </a:extLst>
          </p:cNvPr>
          <p:cNvSpPr txBox="1"/>
          <p:nvPr/>
        </p:nvSpPr>
        <p:spPr>
          <a:xfrm>
            <a:off x="2760918" y="476374"/>
            <a:ext cx="11977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K-means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58EB599-B2F8-9740-97A6-7B2092E4B7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4390"/>
          <a:stretch/>
        </p:blipFill>
        <p:spPr>
          <a:xfrm>
            <a:off x="3131102" y="4591050"/>
            <a:ext cx="4356100" cy="14478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02D7981-A370-D14E-A593-1B49240A85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1102" y="2795446"/>
            <a:ext cx="3924300" cy="13843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334B5AA-8964-984B-884B-0401B9EA29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31102" y="1095874"/>
            <a:ext cx="2578100" cy="14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93794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C9A0983B-AD72-449B-9602-6BD8C4BC8DE5}"/>
              </a:ext>
            </a:extLst>
          </p:cNvPr>
          <p:cNvSpPr/>
          <p:nvPr/>
        </p:nvSpPr>
        <p:spPr>
          <a:xfrm>
            <a:off x="0" y="0"/>
            <a:ext cx="1810871" cy="6858000"/>
          </a:xfrm>
          <a:prstGeom prst="rect">
            <a:avLst/>
          </a:prstGeom>
          <a:solidFill>
            <a:srgbClr val="3F50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471AA1D-642E-4454-BDC0-ECFE9257B2AD}"/>
              </a:ext>
            </a:extLst>
          </p:cNvPr>
          <p:cNvGrpSpPr/>
          <p:nvPr/>
        </p:nvGrpSpPr>
        <p:grpSpPr>
          <a:xfrm>
            <a:off x="296935" y="1095874"/>
            <a:ext cx="1210588" cy="1699572"/>
            <a:chOff x="296935" y="1095874"/>
            <a:chExt cx="1210588" cy="169957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48D71FF-35DC-483F-A996-91C51C7CF19F}"/>
                </a:ext>
              </a:extLst>
            </p:cNvPr>
            <p:cNvSpPr txBox="1"/>
            <p:nvPr/>
          </p:nvSpPr>
          <p:spPr>
            <a:xfrm>
              <a:off x="296935" y="2019204"/>
              <a:ext cx="121058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 err="1"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클러스터링</a:t>
              </a:r>
              <a:endParaRPr lang="en-US" altLang="ko-KR" sz="16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종류</a:t>
              </a:r>
              <a:endParaRPr lang="ko-KR" altLang="ko-KR" sz="16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23F7FFB-18DE-499A-B77E-E1C596033D0A}"/>
                </a:ext>
              </a:extLst>
            </p:cNvPr>
            <p:cNvSpPr txBox="1"/>
            <p:nvPr/>
          </p:nvSpPr>
          <p:spPr>
            <a:xfrm>
              <a:off x="431587" y="1095874"/>
              <a:ext cx="94769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54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03</a:t>
              </a:r>
              <a:endParaRPr lang="ko-KR" altLang="ko-KR" sz="5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9FBF5933-34FF-433B-9575-C7B7FAA60A79}"/>
                </a:ext>
              </a:extLst>
            </p:cNvPr>
            <p:cNvCxnSpPr>
              <a:cxnSpLocks/>
            </p:cNvCxnSpPr>
            <p:nvPr/>
          </p:nvCxnSpPr>
          <p:spPr>
            <a:xfrm>
              <a:off x="627757" y="2795446"/>
              <a:ext cx="494330" cy="0"/>
            </a:xfrm>
            <a:prstGeom prst="line">
              <a:avLst/>
            </a:prstGeom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79423248-63EA-40B4-82EF-751E38A9F5BB}"/>
              </a:ext>
            </a:extLst>
          </p:cNvPr>
          <p:cNvSpPr/>
          <p:nvPr/>
        </p:nvSpPr>
        <p:spPr>
          <a:xfrm>
            <a:off x="2323100" y="430208"/>
            <a:ext cx="2138354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EB359E6-7A69-4880-8FD7-7212D16B5881}"/>
              </a:ext>
            </a:extLst>
          </p:cNvPr>
          <p:cNvSpPr txBox="1"/>
          <p:nvPr/>
        </p:nvSpPr>
        <p:spPr>
          <a:xfrm>
            <a:off x="2577104" y="522540"/>
            <a:ext cx="17203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TITLE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을 입력하세요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2" name="사각형: 둥근 모서리 32">
            <a:extLst>
              <a:ext uri="{FF2B5EF4-FFF2-40B4-BE49-F238E27FC236}">
                <a16:creationId xmlns:a16="http://schemas.microsoft.com/office/drawing/2014/main" id="{67266898-C1A1-6748-8A75-349D08D8BE8E}"/>
              </a:ext>
            </a:extLst>
          </p:cNvPr>
          <p:cNvSpPr/>
          <p:nvPr/>
        </p:nvSpPr>
        <p:spPr>
          <a:xfrm>
            <a:off x="2323100" y="430208"/>
            <a:ext cx="1974347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D03AA5-E804-5143-A4C9-F01C472B39FE}"/>
              </a:ext>
            </a:extLst>
          </p:cNvPr>
          <p:cNvSpPr txBox="1"/>
          <p:nvPr/>
        </p:nvSpPr>
        <p:spPr>
          <a:xfrm>
            <a:off x="2760918" y="476374"/>
            <a:ext cx="11977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K-means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467F60-1351-8445-B3BC-623E210DBAF4}"/>
              </a:ext>
            </a:extLst>
          </p:cNvPr>
          <p:cNvSpPr txBox="1"/>
          <p:nvPr/>
        </p:nvSpPr>
        <p:spPr>
          <a:xfrm>
            <a:off x="4767262" y="3075057"/>
            <a:ext cx="38379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R studio</a:t>
            </a:r>
            <a:r>
              <a:rPr lang="ko-KR" altLang="en-US" sz="4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로 이동</a:t>
            </a:r>
            <a:endParaRPr lang="en-US" altLang="ko-KR" sz="4000" i="1" dirty="0">
              <a:solidFill>
                <a:schemeClr val="tx1">
                  <a:lumMod val="75000"/>
                  <a:lumOff val="25000"/>
                </a:schemeClr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KoPubWorld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519700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C9A0983B-AD72-449B-9602-6BD8C4BC8DE5}"/>
              </a:ext>
            </a:extLst>
          </p:cNvPr>
          <p:cNvSpPr/>
          <p:nvPr/>
        </p:nvSpPr>
        <p:spPr>
          <a:xfrm>
            <a:off x="0" y="0"/>
            <a:ext cx="1810871" cy="6858000"/>
          </a:xfrm>
          <a:prstGeom prst="rect">
            <a:avLst/>
          </a:prstGeom>
          <a:solidFill>
            <a:srgbClr val="3F50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471AA1D-642E-4454-BDC0-ECFE9257B2AD}"/>
              </a:ext>
            </a:extLst>
          </p:cNvPr>
          <p:cNvGrpSpPr/>
          <p:nvPr/>
        </p:nvGrpSpPr>
        <p:grpSpPr>
          <a:xfrm>
            <a:off x="260867" y="1095874"/>
            <a:ext cx="1282723" cy="1699572"/>
            <a:chOff x="260867" y="1095874"/>
            <a:chExt cx="1282723" cy="169957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48D71FF-35DC-483F-A996-91C51C7CF19F}"/>
                </a:ext>
              </a:extLst>
            </p:cNvPr>
            <p:cNvSpPr txBox="1"/>
            <p:nvPr/>
          </p:nvSpPr>
          <p:spPr>
            <a:xfrm>
              <a:off x="260867" y="2019204"/>
              <a:ext cx="128272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데이터 수집</a:t>
              </a:r>
              <a:endParaRPr lang="ko-KR" altLang="ko-KR" sz="16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23F7FFB-18DE-499A-B77E-E1C596033D0A}"/>
                </a:ext>
              </a:extLst>
            </p:cNvPr>
            <p:cNvSpPr txBox="1"/>
            <p:nvPr/>
          </p:nvSpPr>
          <p:spPr>
            <a:xfrm>
              <a:off x="389909" y="1095874"/>
              <a:ext cx="103105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54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01</a:t>
              </a:r>
              <a:endParaRPr lang="ko-KR" altLang="ko-KR" sz="5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9FBF5933-34FF-433B-9575-C7B7FAA60A79}"/>
                </a:ext>
              </a:extLst>
            </p:cNvPr>
            <p:cNvCxnSpPr>
              <a:cxnSpLocks/>
            </p:cNvCxnSpPr>
            <p:nvPr/>
          </p:nvCxnSpPr>
          <p:spPr>
            <a:xfrm>
              <a:off x="627757" y="2795446"/>
              <a:ext cx="494330" cy="0"/>
            </a:xfrm>
            <a:prstGeom prst="line">
              <a:avLst/>
            </a:prstGeom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CDC9FB9A-EFD4-C543-AE3B-AD5CC5AC48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2516" y="2767101"/>
            <a:ext cx="2767857" cy="32944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A9B29FA-13DB-594A-B915-31B12EF057DA}"/>
              </a:ext>
            </a:extLst>
          </p:cNvPr>
          <p:cNvSpPr txBox="1"/>
          <p:nvPr/>
        </p:nvSpPr>
        <p:spPr>
          <a:xfrm>
            <a:off x="2438400" y="464932"/>
            <a:ext cx="198804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000" dirty="0"/>
              <a:t>어떤 주제</a:t>
            </a:r>
            <a:r>
              <a:rPr kumimoji="1" lang="en-US" altLang="ko-KR" sz="3000" dirty="0"/>
              <a:t>?</a:t>
            </a:r>
            <a:endParaRPr kumimoji="1" lang="ko-Kore-KR" altLang="en-US" sz="3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3300BC-DA6F-154C-BF49-B10D08F37F90}"/>
              </a:ext>
            </a:extLst>
          </p:cNvPr>
          <p:cNvSpPr txBox="1"/>
          <p:nvPr/>
        </p:nvSpPr>
        <p:spPr>
          <a:xfrm>
            <a:off x="2960338" y="1689634"/>
            <a:ext cx="2932213" cy="7540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2500" dirty="0"/>
              <a:t>Kaggle</a:t>
            </a:r>
          </a:p>
          <a:p>
            <a:r>
              <a:rPr kumimoji="1" lang="en-US" altLang="ko-Kore-KR" dirty="0"/>
              <a:t>movie-recommender-system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B055BC1-E461-4F40-853A-522BB728B75D}"/>
              </a:ext>
            </a:extLst>
          </p:cNvPr>
          <p:cNvSpPr txBox="1"/>
          <p:nvPr/>
        </p:nvSpPr>
        <p:spPr>
          <a:xfrm>
            <a:off x="8036252" y="1689633"/>
            <a:ext cx="1492588" cy="7540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2500" dirty="0"/>
              <a:t>R package</a:t>
            </a:r>
          </a:p>
          <a:p>
            <a:pPr algn="ctr"/>
            <a:r>
              <a:rPr kumimoji="1" lang="en-US" altLang="ko-Kore-KR" dirty="0"/>
              <a:t>Jester5k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B14B01C-4CB4-A341-B29A-F264FFEABF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7600" y="2795446"/>
            <a:ext cx="2985014" cy="2246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992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C9A0983B-AD72-449B-9602-6BD8C4BC8DE5}"/>
              </a:ext>
            </a:extLst>
          </p:cNvPr>
          <p:cNvSpPr/>
          <p:nvPr/>
        </p:nvSpPr>
        <p:spPr>
          <a:xfrm>
            <a:off x="0" y="0"/>
            <a:ext cx="1810871" cy="6858000"/>
          </a:xfrm>
          <a:prstGeom prst="rect">
            <a:avLst/>
          </a:prstGeom>
          <a:solidFill>
            <a:srgbClr val="3F50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471AA1D-642E-4454-BDC0-ECFE9257B2AD}"/>
              </a:ext>
            </a:extLst>
          </p:cNvPr>
          <p:cNvGrpSpPr/>
          <p:nvPr/>
        </p:nvGrpSpPr>
        <p:grpSpPr>
          <a:xfrm>
            <a:off x="296935" y="1095874"/>
            <a:ext cx="1210588" cy="1699572"/>
            <a:chOff x="296935" y="1095874"/>
            <a:chExt cx="1210588" cy="169957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48D71FF-35DC-483F-A996-91C51C7CF19F}"/>
                </a:ext>
              </a:extLst>
            </p:cNvPr>
            <p:cNvSpPr txBox="1"/>
            <p:nvPr/>
          </p:nvSpPr>
          <p:spPr>
            <a:xfrm>
              <a:off x="296935" y="2019204"/>
              <a:ext cx="121058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 err="1"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클러스터링</a:t>
              </a:r>
              <a:endParaRPr lang="en-US" altLang="ko-KR" sz="16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종류</a:t>
              </a:r>
              <a:endParaRPr lang="ko-KR" altLang="ko-KR" sz="16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23F7FFB-18DE-499A-B77E-E1C596033D0A}"/>
                </a:ext>
              </a:extLst>
            </p:cNvPr>
            <p:cNvSpPr txBox="1"/>
            <p:nvPr/>
          </p:nvSpPr>
          <p:spPr>
            <a:xfrm>
              <a:off x="431587" y="1095874"/>
              <a:ext cx="94769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54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03</a:t>
              </a:r>
              <a:endParaRPr lang="ko-KR" altLang="ko-KR" sz="5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9FBF5933-34FF-433B-9575-C7B7FAA60A79}"/>
                </a:ext>
              </a:extLst>
            </p:cNvPr>
            <p:cNvCxnSpPr>
              <a:cxnSpLocks/>
            </p:cNvCxnSpPr>
            <p:nvPr/>
          </p:nvCxnSpPr>
          <p:spPr>
            <a:xfrm>
              <a:off x="627757" y="2795446"/>
              <a:ext cx="494330" cy="0"/>
            </a:xfrm>
            <a:prstGeom prst="line">
              <a:avLst/>
            </a:prstGeom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79423248-63EA-40B4-82EF-751E38A9F5BB}"/>
              </a:ext>
            </a:extLst>
          </p:cNvPr>
          <p:cNvSpPr/>
          <p:nvPr/>
        </p:nvSpPr>
        <p:spPr>
          <a:xfrm>
            <a:off x="2323100" y="430208"/>
            <a:ext cx="2138354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EB359E6-7A69-4880-8FD7-7212D16B5881}"/>
              </a:ext>
            </a:extLst>
          </p:cNvPr>
          <p:cNvSpPr txBox="1"/>
          <p:nvPr/>
        </p:nvSpPr>
        <p:spPr>
          <a:xfrm>
            <a:off x="2577104" y="522540"/>
            <a:ext cx="17203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TITLE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을 입력하세요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2" name="사각형: 둥근 모서리 32">
            <a:extLst>
              <a:ext uri="{FF2B5EF4-FFF2-40B4-BE49-F238E27FC236}">
                <a16:creationId xmlns:a16="http://schemas.microsoft.com/office/drawing/2014/main" id="{67266898-C1A1-6748-8A75-349D08D8BE8E}"/>
              </a:ext>
            </a:extLst>
          </p:cNvPr>
          <p:cNvSpPr/>
          <p:nvPr/>
        </p:nvSpPr>
        <p:spPr>
          <a:xfrm>
            <a:off x="2323100" y="430208"/>
            <a:ext cx="3410435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D03AA5-E804-5143-A4C9-F01C472B39FE}"/>
              </a:ext>
            </a:extLst>
          </p:cNvPr>
          <p:cNvSpPr txBox="1"/>
          <p:nvPr/>
        </p:nvSpPr>
        <p:spPr>
          <a:xfrm>
            <a:off x="2760918" y="476374"/>
            <a:ext cx="27485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Hierarchical clustering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8607D80-1F37-1F4C-A718-DB576BCDB2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5172" y="2795446"/>
            <a:ext cx="5790514" cy="372247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9B42817-6903-984E-A563-ADA2D552715A}"/>
              </a:ext>
            </a:extLst>
          </p:cNvPr>
          <p:cNvSpPr txBox="1"/>
          <p:nvPr/>
        </p:nvSpPr>
        <p:spPr>
          <a:xfrm>
            <a:off x="2760918" y="1248159"/>
            <a:ext cx="5070619" cy="21268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ko-Kore-KR" altLang="en-US" dirty="0"/>
              <a:t>가까운</a:t>
            </a:r>
            <a:r>
              <a:rPr kumimoji="1" lang="ko-KR" altLang="en-US" dirty="0"/>
              <a:t> 개체들부터 순차적으로 묶어가는 방식</a:t>
            </a:r>
            <a:endParaRPr kumimoji="1" lang="en-US" altLang="ko-KR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ko-KR" altLang="en-US" dirty="0"/>
              <a:t>시각화는 </a:t>
            </a:r>
            <a:r>
              <a:rPr kumimoji="1" lang="en-US" altLang="ko-KR" dirty="0" err="1"/>
              <a:t>dendogram</a:t>
            </a:r>
            <a:r>
              <a:rPr kumimoji="1" lang="ko-KR" altLang="en-US" dirty="0" err="1"/>
              <a:t>으로</a:t>
            </a:r>
            <a:r>
              <a:rPr kumimoji="1" lang="ko-KR" altLang="en-US" dirty="0"/>
              <a:t> 가능</a:t>
            </a:r>
            <a:endParaRPr kumimoji="1" lang="en-US" altLang="ko-KR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dirty="0"/>
              <a:t>k</a:t>
            </a:r>
            <a:r>
              <a:rPr kumimoji="1" lang="ko-KR" altLang="en-US" dirty="0"/>
              <a:t>값</a:t>
            </a:r>
            <a:r>
              <a:rPr kumimoji="1" lang="en-US" altLang="ko-KR" dirty="0"/>
              <a:t>(</a:t>
            </a:r>
            <a:r>
              <a:rPr kumimoji="1" lang="ko-KR" altLang="en-US" dirty="0"/>
              <a:t>군집 개수</a:t>
            </a:r>
            <a:r>
              <a:rPr kumimoji="1" lang="en-US" altLang="ko-KR" dirty="0"/>
              <a:t>)</a:t>
            </a:r>
            <a:r>
              <a:rPr kumimoji="1" lang="ko-KR" altLang="en-US" dirty="0"/>
              <a:t> 정하지 않아도 가능</a:t>
            </a:r>
            <a:endParaRPr kumimoji="1" lang="en-US" altLang="ko-KR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kumimoji="1" lang="en-US" altLang="ko-KR" dirty="0"/>
          </a:p>
          <a:p>
            <a:pPr>
              <a:lnSpc>
                <a:spcPct val="150000"/>
              </a:lnSpc>
            </a:pP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97936039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C9A0983B-AD72-449B-9602-6BD8C4BC8DE5}"/>
              </a:ext>
            </a:extLst>
          </p:cNvPr>
          <p:cNvSpPr/>
          <p:nvPr/>
        </p:nvSpPr>
        <p:spPr>
          <a:xfrm>
            <a:off x="0" y="0"/>
            <a:ext cx="1810871" cy="6858000"/>
          </a:xfrm>
          <a:prstGeom prst="rect">
            <a:avLst/>
          </a:prstGeom>
          <a:solidFill>
            <a:srgbClr val="3F50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471AA1D-642E-4454-BDC0-ECFE9257B2AD}"/>
              </a:ext>
            </a:extLst>
          </p:cNvPr>
          <p:cNvGrpSpPr/>
          <p:nvPr/>
        </p:nvGrpSpPr>
        <p:grpSpPr>
          <a:xfrm>
            <a:off x="296935" y="1095874"/>
            <a:ext cx="1210588" cy="1699572"/>
            <a:chOff x="296935" y="1095874"/>
            <a:chExt cx="1210588" cy="169957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48D71FF-35DC-483F-A996-91C51C7CF19F}"/>
                </a:ext>
              </a:extLst>
            </p:cNvPr>
            <p:cNvSpPr txBox="1"/>
            <p:nvPr/>
          </p:nvSpPr>
          <p:spPr>
            <a:xfrm>
              <a:off x="296935" y="2019204"/>
              <a:ext cx="121058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 err="1"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클러스터링</a:t>
              </a:r>
              <a:endParaRPr lang="en-US" altLang="ko-KR" sz="16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종류</a:t>
              </a:r>
              <a:endParaRPr lang="ko-KR" altLang="ko-KR" sz="16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23F7FFB-18DE-499A-B77E-E1C596033D0A}"/>
                </a:ext>
              </a:extLst>
            </p:cNvPr>
            <p:cNvSpPr txBox="1"/>
            <p:nvPr/>
          </p:nvSpPr>
          <p:spPr>
            <a:xfrm>
              <a:off x="431587" y="1095874"/>
              <a:ext cx="94769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54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03</a:t>
              </a:r>
              <a:endParaRPr lang="ko-KR" altLang="ko-KR" sz="5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9FBF5933-34FF-433B-9575-C7B7FAA60A79}"/>
                </a:ext>
              </a:extLst>
            </p:cNvPr>
            <p:cNvCxnSpPr>
              <a:cxnSpLocks/>
            </p:cNvCxnSpPr>
            <p:nvPr/>
          </p:nvCxnSpPr>
          <p:spPr>
            <a:xfrm>
              <a:off x="627757" y="2795446"/>
              <a:ext cx="494330" cy="0"/>
            </a:xfrm>
            <a:prstGeom prst="line">
              <a:avLst/>
            </a:prstGeom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79423248-63EA-40B4-82EF-751E38A9F5BB}"/>
              </a:ext>
            </a:extLst>
          </p:cNvPr>
          <p:cNvSpPr/>
          <p:nvPr/>
        </p:nvSpPr>
        <p:spPr>
          <a:xfrm>
            <a:off x="2323100" y="430208"/>
            <a:ext cx="2138354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EB359E6-7A69-4880-8FD7-7212D16B5881}"/>
              </a:ext>
            </a:extLst>
          </p:cNvPr>
          <p:cNvSpPr txBox="1"/>
          <p:nvPr/>
        </p:nvSpPr>
        <p:spPr>
          <a:xfrm>
            <a:off x="2577104" y="522540"/>
            <a:ext cx="17203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TITLE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을 입력하세요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2" name="사각형: 둥근 모서리 32">
            <a:extLst>
              <a:ext uri="{FF2B5EF4-FFF2-40B4-BE49-F238E27FC236}">
                <a16:creationId xmlns:a16="http://schemas.microsoft.com/office/drawing/2014/main" id="{67266898-C1A1-6748-8A75-349D08D8BE8E}"/>
              </a:ext>
            </a:extLst>
          </p:cNvPr>
          <p:cNvSpPr/>
          <p:nvPr/>
        </p:nvSpPr>
        <p:spPr>
          <a:xfrm>
            <a:off x="2323100" y="430208"/>
            <a:ext cx="3410435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D03AA5-E804-5143-A4C9-F01C472B39FE}"/>
              </a:ext>
            </a:extLst>
          </p:cNvPr>
          <p:cNvSpPr txBox="1"/>
          <p:nvPr/>
        </p:nvSpPr>
        <p:spPr>
          <a:xfrm>
            <a:off x="2760918" y="476374"/>
            <a:ext cx="27485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Hierarchical clustering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CFA360D4-3E08-7845-BE11-AAB3628766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4957792"/>
              </p:ext>
            </p:extLst>
          </p:nvPr>
        </p:nvGraphicFramePr>
        <p:xfrm>
          <a:off x="2228563" y="2311591"/>
          <a:ext cx="5097850" cy="304914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19570">
                  <a:extLst>
                    <a:ext uri="{9D8B030D-6E8A-4147-A177-3AD203B41FA5}">
                      <a16:colId xmlns:a16="http://schemas.microsoft.com/office/drawing/2014/main" val="3639605083"/>
                    </a:ext>
                  </a:extLst>
                </a:gridCol>
                <a:gridCol w="1019570">
                  <a:extLst>
                    <a:ext uri="{9D8B030D-6E8A-4147-A177-3AD203B41FA5}">
                      <a16:colId xmlns:a16="http://schemas.microsoft.com/office/drawing/2014/main" val="1581567124"/>
                    </a:ext>
                  </a:extLst>
                </a:gridCol>
                <a:gridCol w="1019570">
                  <a:extLst>
                    <a:ext uri="{9D8B030D-6E8A-4147-A177-3AD203B41FA5}">
                      <a16:colId xmlns:a16="http://schemas.microsoft.com/office/drawing/2014/main" val="3610529736"/>
                    </a:ext>
                  </a:extLst>
                </a:gridCol>
                <a:gridCol w="1019570">
                  <a:extLst>
                    <a:ext uri="{9D8B030D-6E8A-4147-A177-3AD203B41FA5}">
                      <a16:colId xmlns:a16="http://schemas.microsoft.com/office/drawing/2014/main" val="3349669935"/>
                    </a:ext>
                  </a:extLst>
                </a:gridCol>
                <a:gridCol w="1019570">
                  <a:extLst>
                    <a:ext uri="{9D8B030D-6E8A-4147-A177-3AD203B41FA5}">
                      <a16:colId xmlns:a16="http://schemas.microsoft.com/office/drawing/2014/main" val="215944254"/>
                    </a:ext>
                  </a:extLst>
                </a:gridCol>
              </a:tblGrid>
              <a:tr h="609829">
                <a:tc>
                  <a:txBody>
                    <a:bodyPr/>
                    <a:lstStyle/>
                    <a:p>
                      <a:pPr algn="ctr"/>
                      <a:endParaRPr lang="ko-Kore-KR" altLang="en-US" sz="2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300" dirty="0"/>
                        <a:t>A</a:t>
                      </a:r>
                      <a:endParaRPr lang="ko-Kore-KR" altLang="en-US" sz="2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300" dirty="0"/>
                        <a:t>B</a:t>
                      </a:r>
                      <a:endParaRPr lang="ko-Kore-KR" altLang="en-US" sz="2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300" dirty="0"/>
                        <a:t>C</a:t>
                      </a:r>
                      <a:endParaRPr lang="ko-Kore-KR" altLang="en-US" sz="2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300" dirty="0"/>
                        <a:t>D</a:t>
                      </a:r>
                      <a:endParaRPr lang="ko-Kore-KR" altLang="en-US" sz="23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83504627"/>
                  </a:ext>
                </a:extLst>
              </a:tr>
              <a:tr h="609829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300" dirty="0"/>
                        <a:t>A</a:t>
                      </a:r>
                      <a:endParaRPr lang="ko-Kore-KR" altLang="en-US" sz="2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300" dirty="0"/>
                        <a:t>0</a:t>
                      </a:r>
                      <a:endParaRPr lang="ko-Kore-KR" altLang="en-US" sz="2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300" dirty="0"/>
                        <a:t>20</a:t>
                      </a:r>
                      <a:endParaRPr lang="ko-Kore-KR" altLang="en-US" sz="2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300" dirty="0"/>
                        <a:t>7</a:t>
                      </a:r>
                      <a:endParaRPr lang="ko-Kore-KR" altLang="en-US" sz="2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300" dirty="0"/>
                        <a:t>2</a:t>
                      </a:r>
                      <a:endParaRPr lang="ko-Kore-KR" altLang="en-US" sz="23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27655624"/>
                  </a:ext>
                </a:extLst>
              </a:tr>
              <a:tr h="609829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300" dirty="0"/>
                        <a:t>B</a:t>
                      </a:r>
                      <a:endParaRPr lang="ko-Kore-KR" altLang="en-US" sz="2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23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300" dirty="0"/>
                        <a:t>0</a:t>
                      </a:r>
                      <a:endParaRPr lang="ko-Kore-KR" altLang="en-US" sz="2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300" dirty="0"/>
                        <a:t>10</a:t>
                      </a:r>
                      <a:endParaRPr lang="ko-Kore-KR" altLang="en-US" sz="2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300" dirty="0"/>
                        <a:t>25</a:t>
                      </a:r>
                      <a:endParaRPr lang="ko-Kore-KR" altLang="en-US" sz="23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73163173"/>
                  </a:ext>
                </a:extLst>
              </a:tr>
              <a:tr h="609829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300" dirty="0"/>
                        <a:t>C</a:t>
                      </a:r>
                      <a:endParaRPr lang="ko-Kore-KR" altLang="en-US" sz="2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23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2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300" dirty="0"/>
                        <a:t>0</a:t>
                      </a:r>
                      <a:endParaRPr lang="ko-Kore-KR" altLang="en-US" sz="2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300" dirty="0"/>
                        <a:t>3</a:t>
                      </a:r>
                      <a:endParaRPr lang="ko-Kore-KR" altLang="en-US" sz="23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36920190"/>
                  </a:ext>
                </a:extLst>
              </a:tr>
              <a:tr h="609829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300" dirty="0"/>
                        <a:t>D</a:t>
                      </a:r>
                      <a:endParaRPr lang="ko-Kore-KR" altLang="en-US" sz="2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23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23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2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300" dirty="0"/>
                        <a:t>0</a:t>
                      </a:r>
                      <a:endParaRPr lang="ko-Kore-KR" altLang="en-US" sz="23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38036418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90052479-D877-C54B-8A2F-0BFA55EB30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7881780"/>
              </p:ext>
            </p:extLst>
          </p:nvPr>
        </p:nvGraphicFramePr>
        <p:xfrm>
          <a:off x="2227711" y="2311590"/>
          <a:ext cx="5097850" cy="304914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19570">
                  <a:extLst>
                    <a:ext uri="{9D8B030D-6E8A-4147-A177-3AD203B41FA5}">
                      <a16:colId xmlns:a16="http://schemas.microsoft.com/office/drawing/2014/main" val="3639605083"/>
                    </a:ext>
                  </a:extLst>
                </a:gridCol>
                <a:gridCol w="1019570">
                  <a:extLst>
                    <a:ext uri="{9D8B030D-6E8A-4147-A177-3AD203B41FA5}">
                      <a16:colId xmlns:a16="http://schemas.microsoft.com/office/drawing/2014/main" val="1581567124"/>
                    </a:ext>
                  </a:extLst>
                </a:gridCol>
                <a:gridCol w="1019570">
                  <a:extLst>
                    <a:ext uri="{9D8B030D-6E8A-4147-A177-3AD203B41FA5}">
                      <a16:colId xmlns:a16="http://schemas.microsoft.com/office/drawing/2014/main" val="3610529736"/>
                    </a:ext>
                  </a:extLst>
                </a:gridCol>
                <a:gridCol w="1019570">
                  <a:extLst>
                    <a:ext uri="{9D8B030D-6E8A-4147-A177-3AD203B41FA5}">
                      <a16:colId xmlns:a16="http://schemas.microsoft.com/office/drawing/2014/main" val="3349669935"/>
                    </a:ext>
                  </a:extLst>
                </a:gridCol>
                <a:gridCol w="1019570">
                  <a:extLst>
                    <a:ext uri="{9D8B030D-6E8A-4147-A177-3AD203B41FA5}">
                      <a16:colId xmlns:a16="http://schemas.microsoft.com/office/drawing/2014/main" val="215944254"/>
                    </a:ext>
                  </a:extLst>
                </a:gridCol>
              </a:tblGrid>
              <a:tr h="609829">
                <a:tc>
                  <a:txBody>
                    <a:bodyPr/>
                    <a:lstStyle/>
                    <a:p>
                      <a:pPr algn="ctr"/>
                      <a:endParaRPr lang="ko-Kore-KR" altLang="en-US" sz="2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300" dirty="0"/>
                        <a:t>AD</a:t>
                      </a:r>
                      <a:endParaRPr lang="ko-Kore-KR" altLang="en-US" sz="2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300" dirty="0"/>
                        <a:t>B</a:t>
                      </a:r>
                      <a:endParaRPr lang="ko-Kore-KR" altLang="en-US" sz="2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300" dirty="0"/>
                        <a:t>C</a:t>
                      </a:r>
                      <a:endParaRPr lang="ko-Kore-KR" altLang="en-US" sz="2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23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83504627"/>
                  </a:ext>
                </a:extLst>
              </a:tr>
              <a:tr h="609829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300" dirty="0"/>
                        <a:t>AD</a:t>
                      </a:r>
                      <a:endParaRPr lang="ko-Kore-KR" altLang="en-US" sz="2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2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300" dirty="0"/>
                        <a:t>20</a:t>
                      </a:r>
                      <a:endParaRPr lang="ko-Kore-KR" altLang="en-US" sz="2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300" dirty="0"/>
                        <a:t>3</a:t>
                      </a:r>
                      <a:endParaRPr lang="ko-Kore-KR" altLang="en-US" sz="2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23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27655624"/>
                  </a:ext>
                </a:extLst>
              </a:tr>
              <a:tr h="609829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300" dirty="0"/>
                        <a:t>B</a:t>
                      </a:r>
                      <a:endParaRPr lang="ko-Kore-KR" altLang="en-US" sz="2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23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2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300" dirty="0"/>
                        <a:t>10</a:t>
                      </a:r>
                      <a:endParaRPr lang="ko-Kore-KR" altLang="en-US" sz="2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23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73163173"/>
                  </a:ext>
                </a:extLst>
              </a:tr>
              <a:tr h="609829">
                <a:tc>
                  <a:txBody>
                    <a:bodyPr/>
                    <a:lstStyle/>
                    <a:p>
                      <a:pPr algn="ctr"/>
                      <a:endParaRPr lang="ko-Kore-KR" altLang="en-US" sz="2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23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2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2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23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36920190"/>
                  </a:ext>
                </a:extLst>
              </a:tr>
              <a:tr h="609829">
                <a:tc>
                  <a:txBody>
                    <a:bodyPr/>
                    <a:lstStyle/>
                    <a:p>
                      <a:pPr algn="ctr"/>
                      <a:endParaRPr lang="ko-Kore-KR" altLang="en-US" sz="2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23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23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2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23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38036418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2D8DC91B-21B5-C64B-8A8E-9836715573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4540849"/>
              </p:ext>
            </p:extLst>
          </p:nvPr>
        </p:nvGraphicFramePr>
        <p:xfrm>
          <a:off x="2240546" y="2320385"/>
          <a:ext cx="5097850" cy="304914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19570">
                  <a:extLst>
                    <a:ext uri="{9D8B030D-6E8A-4147-A177-3AD203B41FA5}">
                      <a16:colId xmlns:a16="http://schemas.microsoft.com/office/drawing/2014/main" val="3639605083"/>
                    </a:ext>
                  </a:extLst>
                </a:gridCol>
                <a:gridCol w="1019570">
                  <a:extLst>
                    <a:ext uri="{9D8B030D-6E8A-4147-A177-3AD203B41FA5}">
                      <a16:colId xmlns:a16="http://schemas.microsoft.com/office/drawing/2014/main" val="1581567124"/>
                    </a:ext>
                  </a:extLst>
                </a:gridCol>
                <a:gridCol w="1019570">
                  <a:extLst>
                    <a:ext uri="{9D8B030D-6E8A-4147-A177-3AD203B41FA5}">
                      <a16:colId xmlns:a16="http://schemas.microsoft.com/office/drawing/2014/main" val="3610529736"/>
                    </a:ext>
                  </a:extLst>
                </a:gridCol>
                <a:gridCol w="1019570">
                  <a:extLst>
                    <a:ext uri="{9D8B030D-6E8A-4147-A177-3AD203B41FA5}">
                      <a16:colId xmlns:a16="http://schemas.microsoft.com/office/drawing/2014/main" val="3349669935"/>
                    </a:ext>
                  </a:extLst>
                </a:gridCol>
                <a:gridCol w="1019570">
                  <a:extLst>
                    <a:ext uri="{9D8B030D-6E8A-4147-A177-3AD203B41FA5}">
                      <a16:colId xmlns:a16="http://schemas.microsoft.com/office/drawing/2014/main" val="215944254"/>
                    </a:ext>
                  </a:extLst>
                </a:gridCol>
              </a:tblGrid>
              <a:tr h="609829">
                <a:tc>
                  <a:txBody>
                    <a:bodyPr/>
                    <a:lstStyle/>
                    <a:p>
                      <a:pPr algn="ctr"/>
                      <a:endParaRPr lang="ko-Kore-KR" altLang="en-US" sz="2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300" dirty="0"/>
                        <a:t>ADC</a:t>
                      </a:r>
                      <a:endParaRPr lang="ko-Kore-KR" altLang="en-US" sz="2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300" dirty="0"/>
                        <a:t>B</a:t>
                      </a:r>
                      <a:endParaRPr lang="ko-Kore-KR" altLang="en-US" sz="2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2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23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83504627"/>
                  </a:ext>
                </a:extLst>
              </a:tr>
              <a:tr h="609829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300" dirty="0"/>
                        <a:t>ADC</a:t>
                      </a:r>
                      <a:endParaRPr lang="ko-Kore-KR" altLang="en-US" sz="2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2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2300" dirty="0"/>
                        <a:t>10</a:t>
                      </a:r>
                      <a:endParaRPr lang="ko-Kore-KR" altLang="en-US" sz="2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2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23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27655624"/>
                  </a:ext>
                </a:extLst>
              </a:tr>
              <a:tr h="609829">
                <a:tc>
                  <a:txBody>
                    <a:bodyPr/>
                    <a:lstStyle/>
                    <a:p>
                      <a:pPr algn="ctr"/>
                      <a:endParaRPr lang="ko-Kore-KR" altLang="en-US" sz="2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23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2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2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23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73163173"/>
                  </a:ext>
                </a:extLst>
              </a:tr>
              <a:tr h="609829">
                <a:tc>
                  <a:txBody>
                    <a:bodyPr/>
                    <a:lstStyle/>
                    <a:p>
                      <a:pPr algn="ctr"/>
                      <a:endParaRPr lang="ko-Kore-KR" altLang="en-US" sz="2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23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2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2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23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36920190"/>
                  </a:ext>
                </a:extLst>
              </a:tr>
              <a:tr h="609829">
                <a:tc>
                  <a:txBody>
                    <a:bodyPr/>
                    <a:lstStyle/>
                    <a:p>
                      <a:pPr algn="ctr"/>
                      <a:endParaRPr lang="ko-Kore-KR" altLang="en-US" sz="2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23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23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2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23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38036418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2B43D218-456F-B248-AC81-31B2F648408D}"/>
              </a:ext>
            </a:extLst>
          </p:cNvPr>
          <p:cNvSpPr txBox="1"/>
          <p:nvPr/>
        </p:nvSpPr>
        <p:spPr>
          <a:xfrm>
            <a:off x="8356600" y="4432300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A</a:t>
            </a:r>
            <a:endParaRPr kumimoji="1" lang="ko-Kore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B784CDA-94CF-7B44-B40F-762408727F55}"/>
              </a:ext>
            </a:extLst>
          </p:cNvPr>
          <p:cNvSpPr txBox="1"/>
          <p:nvPr/>
        </p:nvSpPr>
        <p:spPr>
          <a:xfrm>
            <a:off x="9258300" y="4431646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D</a:t>
            </a:r>
            <a:endParaRPr kumimoji="1" lang="ko-Kore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9E1DFFC-FEF7-3942-919C-07B46770E33C}"/>
              </a:ext>
            </a:extLst>
          </p:cNvPr>
          <p:cNvSpPr txBox="1"/>
          <p:nvPr/>
        </p:nvSpPr>
        <p:spPr>
          <a:xfrm>
            <a:off x="10151984" y="4431646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C</a:t>
            </a:r>
            <a:endParaRPr kumimoji="1" lang="ko-Kore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2BB8DEF-0885-6648-B8A2-A621776B7623}"/>
              </a:ext>
            </a:extLst>
          </p:cNvPr>
          <p:cNvSpPr txBox="1"/>
          <p:nvPr/>
        </p:nvSpPr>
        <p:spPr>
          <a:xfrm>
            <a:off x="11044066" y="4431646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B</a:t>
            </a:r>
            <a:endParaRPr kumimoji="1" lang="ko-Kore-KR" altLang="en-US" dirty="0"/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6F973E74-C70E-9149-AF1F-351E1DB0EE0B}"/>
              </a:ext>
            </a:extLst>
          </p:cNvPr>
          <p:cNvGrpSpPr/>
          <p:nvPr/>
        </p:nvGrpSpPr>
        <p:grpSpPr>
          <a:xfrm>
            <a:off x="8261131" y="3875340"/>
            <a:ext cx="1391467" cy="995299"/>
            <a:chOff x="8273831" y="1360740"/>
            <a:chExt cx="1391467" cy="995299"/>
          </a:xfrm>
        </p:grpSpPr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B9CCC87-CB32-B141-8228-63002579D03C}"/>
                </a:ext>
              </a:extLst>
            </p:cNvPr>
            <p:cNvSpPr/>
            <p:nvPr/>
          </p:nvSpPr>
          <p:spPr>
            <a:xfrm>
              <a:off x="8273831" y="1847385"/>
              <a:ext cx="508654" cy="508654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b="1" dirty="0"/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53CB3F2B-677B-DA49-A5B6-F7A67576E0EF}"/>
                </a:ext>
              </a:extLst>
            </p:cNvPr>
            <p:cNvSpPr/>
            <p:nvPr/>
          </p:nvSpPr>
          <p:spPr>
            <a:xfrm>
              <a:off x="9156644" y="1847385"/>
              <a:ext cx="508654" cy="508654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cxnSp>
          <p:nvCxnSpPr>
            <p:cNvPr id="25" name="직선 연결선[R] 24">
              <a:extLst>
                <a:ext uri="{FF2B5EF4-FFF2-40B4-BE49-F238E27FC236}">
                  <a16:creationId xmlns:a16="http://schemas.microsoft.com/office/drawing/2014/main" id="{0FD6F680-8774-CD43-B497-FDDE381D2B77}"/>
                </a:ext>
              </a:extLst>
            </p:cNvPr>
            <p:cNvCxnSpPr>
              <a:cxnSpLocks/>
            </p:cNvCxnSpPr>
            <p:nvPr/>
          </p:nvCxnSpPr>
          <p:spPr>
            <a:xfrm>
              <a:off x="8528158" y="1373440"/>
              <a:ext cx="89769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[R] 28">
              <a:extLst>
                <a:ext uri="{FF2B5EF4-FFF2-40B4-BE49-F238E27FC236}">
                  <a16:creationId xmlns:a16="http://schemas.microsoft.com/office/drawing/2014/main" id="{CAF95A84-018D-1547-8C31-F249BFA30E74}"/>
                </a:ext>
              </a:extLst>
            </p:cNvPr>
            <p:cNvCxnSpPr/>
            <p:nvPr/>
          </p:nvCxnSpPr>
          <p:spPr>
            <a:xfrm>
              <a:off x="8528158" y="1360740"/>
              <a:ext cx="0" cy="44627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[R] 31">
              <a:extLst>
                <a:ext uri="{FF2B5EF4-FFF2-40B4-BE49-F238E27FC236}">
                  <a16:creationId xmlns:a16="http://schemas.microsoft.com/office/drawing/2014/main" id="{BB72FF15-BF00-1B40-AEF9-509B82EDA208}"/>
                </a:ext>
              </a:extLst>
            </p:cNvPr>
            <p:cNvCxnSpPr/>
            <p:nvPr/>
          </p:nvCxnSpPr>
          <p:spPr>
            <a:xfrm>
              <a:off x="9425850" y="1373440"/>
              <a:ext cx="0" cy="44627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타원 34">
            <a:extLst>
              <a:ext uri="{FF2B5EF4-FFF2-40B4-BE49-F238E27FC236}">
                <a16:creationId xmlns:a16="http://schemas.microsoft.com/office/drawing/2014/main" id="{807EAA88-7F70-C545-94DD-52263841B51F}"/>
              </a:ext>
            </a:extLst>
          </p:cNvPr>
          <p:cNvSpPr/>
          <p:nvPr/>
        </p:nvSpPr>
        <p:spPr>
          <a:xfrm>
            <a:off x="10051706" y="4361985"/>
            <a:ext cx="508654" cy="50865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9B9B55DA-F185-5447-8BF1-6799646FF450}"/>
              </a:ext>
            </a:extLst>
          </p:cNvPr>
          <p:cNvSpPr/>
          <p:nvPr/>
        </p:nvSpPr>
        <p:spPr>
          <a:xfrm>
            <a:off x="10953406" y="4344717"/>
            <a:ext cx="508654" cy="50865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1130A6BD-8FDB-CE44-858E-F48F330F0803}"/>
              </a:ext>
            </a:extLst>
          </p:cNvPr>
          <p:cNvGrpSpPr/>
          <p:nvPr/>
        </p:nvGrpSpPr>
        <p:grpSpPr>
          <a:xfrm>
            <a:off x="8964304" y="3426391"/>
            <a:ext cx="1341729" cy="935594"/>
            <a:chOff x="8977004" y="911791"/>
            <a:chExt cx="1341729" cy="935594"/>
          </a:xfrm>
        </p:grpSpPr>
        <p:cxnSp>
          <p:nvCxnSpPr>
            <p:cNvPr id="37" name="직선 연결선[R] 36">
              <a:extLst>
                <a:ext uri="{FF2B5EF4-FFF2-40B4-BE49-F238E27FC236}">
                  <a16:creationId xmlns:a16="http://schemas.microsoft.com/office/drawing/2014/main" id="{B55A0DED-C3AC-3B4F-9E29-6DF675995133}"/>
                </a:ext>
              </a:extLst>
            </p:cNvPr>
            <p:cNvCxnSpPr>
              <a:cxnSpLocks/>
            </p:cNvCxnSpPr>
            <p:nvPr/>
          </p:nvCxnSpPr>
          <p:spPr>
            <a:xfrm>
              <a:off x="8977004" y="924491"/>
              <a:ext cx="134172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[R] 37">
              <a:extLst>
                <a:ext uri="{FF2B5EF4-FFF2-40B4-BE49-F238E27FC236}">
                  <a16:creationId xmlns:a16="http://schemas.microsoft.com/office/drawing/2014/main" id="{AA48AF53-FC76-0C41-96E6-F432FCC1A373}"/>
                </a:ext>
              </a:extLst>
            </p:cNvPr>
            <p:cNvCxnSpPr/>
            <p:nvPr/>
          </p:nvCxnSpPr>
          <p:spPr>
            <a:xfrm>
              <a:off x="8977004" y="911791"/>
              <a:ext cx="0" cy="44627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[R] 38">
              <a:extLst>
                <a:ext uri="{FF2B5EF4-FFF2-40B4-BE49-F238E27FC236}">
                  <a16:creationId xmlns:a16="http://schemas.microsoft.com/office/drawing/2014/main" id="{628E6AFA-01C7-E249-B390-472C2EB6B5CC}"/>
                </a:ext>
              </a:extLst>
            </p:cNvPr>
            <p:cNvCxnSpPr>
              <a:cxnSpLocks/>
            </p:cNvCxnSpPr>
            <p:nvPr/>
          </p:nvCxnSpPr>
          <p:spPr>
            <a:xfrm>
              <a:off x="10318733" y="922651"/>
              <a:ext cx="0" cy="92473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F3B6EB12-C4DE-A14F-B6CB-DD1EFF1AE298}"/>
              </a:ext>
            </a:extLst>
          </p:cNvPr>
          <p:cNvGrpSpPr/>
          <p:nvPr/>
        </p:nvGrpSpPr>
        <p:grpSpPr>
          <a:xfrm>
            <a:off x="9635168" y="2986984"/>
            <a:ext cx="1572565" cy="1364141"/>
            <a:chOff x="8977004" y="911791"/>
            <a:chExt cx="1572565" cy="1364141"/>
          </a:xfrm>
        </p:grpSpPr>
        <p:cxnSp>
          <p:nvCxnSpPr>
            <p:cNvPr id="44" name="직선 연결선[R] 43">
              <a:extLst>
                <a:ext uri="{FF2B5EF4-FFF2-40B4-BE49-F238E27FC236}">
                  <a16:creationId xmlns:a16="http://schemas.microsoft.com/office/drawing/2014/main" id="{7A420005-8112-6743-9688-C9F18A6B0FF8}"/>
                </a:ext>
              </a:extLst>
            </p:cNvPr>
            <p:cNvCxnSpPr>
              <a:cxnSpLocks/>
            </p:cNvCxnSpPr>
            <p:nvPr/>
          </p:nvCxnSpPr>
          <p:spPr>
            <a:xfrm>
              <a:off x="8977004" y="924491"/>
              <a:ext cx="157256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[R] 44">
              <a:extLst>
                <a:ext uri="{FF2B5EF4-FFF2-40B4-BE49-F238E27FC236}">
                  <a16:creationId xmlns:a16="http://schemas.microsoft.com/office/drawing/2014/main" id="{81E7F577-F1D1-A44E-869E-50EC56448976}"/>
                </a:ext>
              </a:extLst>
            </p:cNvPr>
            <p:cNvCxnSpPr/>
            <p:nvPr/>
          </p:nvCxnSpPr>
          <p:spPr>
            <a:xfrm>
              <a:off x="8977004" y="911791"/>
              <a:ext cx="0" cy="44627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[R] 46">
              <a:extLst>
                <a:ext uri="{FF2B5EF4-FFF2-40B4-BE49-F238E27FC236}">
                  <a16:creationId xmlns:a16="http://schemas.microsoft.com/office/drawing/2014/main" id="{35745B7E-5783-9D48-817B-5DEE261E9F66}"/>
                </a:ext>
              </a:extLst>
            </p:cNvPr>
            <p:cNvCxnSpPr>
              <a:cxnSpLocks/>
            </p:cNvCxnSpPr>
            <p:nvPr/>
          </p:nvCxnSpPr>
          <p:spPr>
            <a:xfrm>
              <a:off x="10549569" y="924491"/>
              <a:ext cx="0" cy="135144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56268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6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C9A0983B-AD72-449B-9602-6BD8C4BC8DE5}"/>
              </a:ext>
            </a:extLst>
          </p:cNvPr>
          <p:cNvSpPr/>
          <p:nvPr/>
        </p:nvSpPr>
        <p:spPr>
          <a:xfrm>
            <a:off x="0" y="0"/>
            <a:ext cx="1810871" cy="6858000"/>
          </a:xfrm>
          <a:prstGeom prst="rect">
            <a:avLst/>
          </a:prstGeom>
          <a:solidFill>
            <a:srgbClr val="3F50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471AA1D-642E-4454-BDC0-ECFE9257B2AD}"/>
              </a:ext>
            </a:extLst>
          </p:cNvPr>
          <p:cNvGrpSpPr/>
          <p:nvPr/>
        </p:nvGrpSpPr>
        <p:grpSpPr>
          <a:xfrm>
            <a:off x="296935" y="1095874"/>
            <a:ext cx="1210588" cy="1699572"/>
            <a:chOff x="296935" y="1095874"/>
            <a:chExt cx="1210588" cy="169957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48D71FF-35DC-483F-A996-91C51C7CF19F}"/>
                </a:ext>
              </a:extLst>
            </p:cNvPr>
            <p:cNvSpPr txBox="1"/>
            <p:nvPr/>
          </p:nvSpPr>
          <p:spPr>
            <a:xfrm>
              <a:off x="296935" y="2019204"/>
              <a:ext cx="121058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 err="1"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클러스터링</a:t>
              </a:r>
              <a:endParaRPr lang="en-US" altLang="ko-KR" sz="16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종류</a:t>
              </a:r>
              <a:endParaRPr lang="ko-KR" altLang="ko-KR" sz="16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23F7FFB-18DE-499A-B77E-E1C596033D0A}"/>
                </a:ext>
              </a:extLst>
            </p:cNvPr>
            <p:cNvSpPr txBox="1"/>
            <p:nvPr/>
          </p:nvSpPr>
          <p:spPr>
            <a:xfrm>
              <a:off x="431587" y="1095874"/>
              <a:ext cx="94769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54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03</a:t>
              </a:r>
              <a:endParaRPr lang="ko-KR" altLang="ko-KR" sz="5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9FBF5933-34FF-433B-9575-C7B7FAA60A79}"/>
                </a:ext>
              </a:extLst>
            </p:cNvPr>
            <p:cNvCxnSpPr>
              <a:cxnSpLocks/>
            </p:cNvCxnSpPr>
            <p:nvPr/>
          </p:nvCxnSpPr>
          <p:spPr>
            <a:xfrm>
              <a:off x="627757" y="2795446"/>
              <a:ext cx="494330" cy="0"/>
            </a:xfrm>
            <a:prstGeom prst="line">
              <a:avLst/>
            </a:prstGeom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79423248-63EA-40B4-82EF-751E38A9F5BB}"/>
              </a:ext>
            </a:extLst>
          </p:cNvPr>
          <p:cNvSpPr/>
          <p:nvPr/>
        </p:nvSpPr>
        <p:spPr>
          <a:xfrm>
            <a:off x="2323100" y="430208"/>
            <a:ext cx="2138354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EB359E6-7A69-4880-8FD7-7212D16B5881}"/>
              </a:ext>
            </a:extLst>
          </p:cNvPr>
          <p:cNvSpPr txBox="1"/>
          <p:nvPr/>
        </p:nvSpPr>
        <p:spPr>
          <a:xfrm>
            <a:off x="2577104" y="522540"/>
            <a:ext cx="17203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TITLE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을 입력하세요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2" name="사각형: 둥근 모서리 32">
            <a:extLst>
              <a:ext uri="{FF2B5EF4-FFF2-40B4-BE49-F238E27FC236}">
                <a16:creationId xmlns:a16="http://schemas.microsoft.com/office/drawing/2014/main" id="{67266898-C1A1-6748-8A75-349D08D8BE8E}"/>
              </a:ext>
            </a:extLst>
          </p:cNvPr>
          <p:cNvSpPr/>
          <p:nvPr/>
        </p:nvSpPr>
        <p:spPr>
          <a:xfrm>
            <a:off x="2323100" y="430208"/>
            <a:ext cx="3410435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D03AA5-E804-5143-A4C9-F01C472B39FE}"/>
              </a:ext>
            </a:extLst>
          </p:cNvPr>
          <p:cNvSpPr txBox="1"/>
          <p:nvPr/>
        </p:nvSpPr>
        <p:spPr>
          <a:xfrm>
            <a:off x="2760918" y="476374"/>
            <a:ext cx="27485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Hierarchical clustering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FDBBC9CA-BEA3-C24B-AFD3-434DB26691E3}"/>
              </a:ext>
            </a:extLst>
          </p:cNvPr>
          <p:cNvGrpSpPr/>
          <p:nvPr/>
        </p:nvGrpSpPr>
        <p:grpSpPr>
          <a:xfrm>
            <a:off x="4461454" y="1207719"/>
            <a:ext cx="4711449" cy="4932741"/>
            <a:chOff x="4461454" y="1207719"/>
            <a:chExt cx="4711449" cy="4932741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E980E1FC-9A24-B94C-8BB2-FDE79B6100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61454" y="1717777"/>
              <a:ext cx="4711449" cy="4422683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92FAC68F-59CA-4240-B322-57800C7CA5D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82460" y="1207719"/>
              <a:ext cx="2552870" cy="584200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2AAE6393-B5C0-5F44-A5F2-899DE04B395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33535" y="1462938"/>
              <a:ext cx="1782632" cy="407938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586EB7F7-A761-1D49-844B-AA742D7782A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66951" y="1408185"/>
              <a:ext cx="1782632" cy="407938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ADDD556C-13C2-F845-BD82-2FA60824998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967750" y="1555614"/>
              <a:ext cx="177800" cy="330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5355673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C9A0983B-AD72-449B-9602-6BD8C4BC8DE5}"/>
              </a:ext>
            </a:extLst>
          </p:cNvPr>
          <p:cNvSpPr/>
          <p:nvPr/>
        </p:nvSpPr>
        <p:spPr>
          <a:xfrm>
            <a:off x="0" y="0"/>
            <a:ext cx="1810871" cy="6858000"/>
          </a:xfrm>
          <a:prstGeom prst="rect">
            <a:avLst/>
          </a:prstGeom>
          <a:solidFill>
            <a:srgbClr val="3F50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471AA1D-642E-4454-BDC0-ECFE9257B2AD}"/>
              </a:ext>
            </a:extLst>
          </p:cNvPr>
          <p:cNvGrpSpPr/>
          <p:nvPr/>
        </p:nvGrpSpPr>
        <p:grpSpPr>
          <a:xfrm>
            <a:off x="296935" y="1095874"/>
            <a:ext cx="1210588" cy="1699572"/>
            <a:chOff x="296935" y="1095874"/>
            <a:chExt cx="1210588" cy="169957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48D71FF-35DC-483F-A996-91C51C7CF19F}"/>
                </a:ext>
              </a:extLst>
            </p:cNvPr>
            <p:cNvSpPr txBox="1"/>
            <p:nvPr/>
          </p:nvSpPr>
          <p:spPr>
            <a:xfrm>
              <a:off x="296935" y="2019204"/>
              <a:ext cx="121058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 err="1"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클러스터링</a:t>
              </a:r>
              <a:endParaRPr lang="en-US" altLang="ko-KR" sz="16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종류</a:t>
              </a:r>
              <a:endParaRPr lang="ko-KR" altLang="ko-KR" sz="16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23F7FFB-18DE-499A-B77E-E1C596033D0A}"/>
                </a:ext>
              </a:extLst>
            </p:cNvPr>
            <p:cNvSpPr txBox="1"/>
            <p:nvPr/>
          </p:nvSpPr>
          <p:spPr>
            <a:xfrm>
              <a:off x="431587" y="1095874"/>
              <a:ext cx="94769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54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03</a:t>
              </a:r>
              <a:endParaRPr lang="ko-KR" altLang="ko-KR" sz="5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9FBF5933-34FF-433B-9575-C7B7FAA60A79}"/>
                </a:ext>
              </a:extLst>
            </p:cNvPr>
            <p:cNvCxnSpPr>
              <a:cxnSpLocks/>
            </p:cNvCxnSpPr>
            <p:nvPr/>
          </p:nvCxnSpPr>
          <p:spPr>
            <a:xfrm>
              <a:off x="627757" y="2795446"/>
              <a:ext cx="494330" cy="0"/>
            </a:xfrm>
            <a:prstGeom prst="line">
              <a:avLst/>
            </a:prstGeom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79423248-63EA-40B4-82EF-751E38A9F5BB}"/>
              </a:ext>
            </a:extLst>
          </p:cNvPr>
          <p:cNvSpPr/>
          <p:nvPr/>
        </p:nvSpPr>
        <p:spPr>
          <a:xfrm>
            <a:off x="2323100" y="430208"/>
            <a:ext cx="2138354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EB359E6-7A69-4880-8FD7-7212D16B5881}"/>
              </a:ext>
            </a:extLst>
          </p:cNvPr>
          <p:cNvSpPr txBox="1"/>
          <p:nvPr/>
        </p:nvSpPr>
        <p:spPr>
          <a:xfrm>
            <a:off x="2577104" y="522540"/>
            <a:ext cx="17203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TITLE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을 입력하세요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2" name="사각형: 둥근 모서리 32">
            <a:extLst>
              <a:ext uri="{FF2B5EF4-FFF2-40B4-BE49-F238E27FC236}">
                <a16:creationId xmlns:a16="http://schemas.microsoft.com/office/drawing/2014/main" id="{67266898-C1A1-6748-8A75-349D08D8BE8E}"/>
              </a:ext>
            </a:extLst>
          </p:cNvPr>
          <p:cNvSpPr/>
          <p:nvPr/>
        </p:nvSpPr>
        <p:spPr>
          <a:xfrm>
            <a:off x="2323100" y="430208"/>
            <a:ext cx="3410435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D03AA5-E804-5143-A4C9-F01C472B39FE}"/>
              </a:ext>
            </a:extLst>
          </p:cNvPr>
          <p:cNvSpPr txBox="1"/>
          <p:nvPr/>
        </p:nvSpPr>
        <p:spPr>
          <a:xfrm>
            <a:off x="2760918" y="476374"/>
            <a:ext cx="27485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Hierarchical clustering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6269723-9E9E-6945-A756-5A3865C1537A}"/>
              </a:ext>
            </a:extLst>
          </p:cNvPr>
          <p:cNvSpPr txBox="1"/>
          <p:nvPr/>
        </p:nvSpPr>
        <p:spPr>
          <a:xfrm>
            <a:off x="4767262" y="3075057"/>
            <a:ext cx="38379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R studio</a:t>
            </a:r>
            <a:r>
              <a:rPr lang="ko-KR" altLang="en-US" sz="4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로 이동</a:t>
            </a:r>
            <a:endParaRPr lang="en-US" altLang="ko-KR" sz="4000" i="1" dirty="0">
              <a:solidFill>
                <a:schemeClr val="tx1">
                  <a:lumMod val="75000"/>
                  <a:lumOff val="25000"/>
                </a:schemeClr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KoPubWorld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7486977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C9A0983B-AD72-449B-9602-6BD8C4BC8DE5}"/>
              </a:ext>
            </a:extLst>
          </p:cNvPr>
          <p:cNvSpPr/>
          <p:nvPr/>
        </p:nvSpPr>
        <p:spPr>
          <a:xfrm>
            <a:off x="0" y="0"/>
            <a:ext cx="1810871" cy="6858000"/>
          </a:xfrm>
          <a:prstGeom prst="rect">
            <a:avLst/>
          </a:prstGeom>
          <a:solidFill>
            <a:srgbClr val="3F50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471AA1D-642E-4454-BDC0-ECFE9257B2AD}"/>
              </a:ext>
            </a:extLst>
          </p:cNvPr>
          <p:cNvGrpSpPr/>
          <p:nvPr/>
        </p:nvGrpSpPr>
        <p:grpSpPr>
          <a:xfrm>
            <a:off x="296935" y="1095874"/>
            <a:ext cx="1210588" cy="1699572"/>
            <a:chOff x="296935" y="1095874"/>
            <a:chExt cx="1210588" cy="169957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48D71FF-35DC-483F-A996-91C51C7CF19F}"/>
                </a:ext>
              </a:extLst>
            </p:cNvPr>
            <p:cNvSpPr txBox="1"/>
            <p:nvPr/>
          </p:nvSpPr>
          <p:spPr>
            <a:xfrm>
              <a:off x="296935" y="2019204"/>
              <a:ext cx="121058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 err="1"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클러스터링</a:t>
              </a:r>
              <a:endParaRPr lang="en-US" altLang="ko-KR" sz="16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종류</a:t>
              </a:r>
              <a:endParaRPr lang="ko-KR" altLang="ko-KR" sz="16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23F7FFB-18DE-499A-B77E-E1C596033D0A}"/>
                </a:ext>
              </a:extLst>
            </p:cNvPr>
            <p:cNvSpPr txBox="1"/>
            <p:nvPr/>
          </p:nvSpPr>
          <p:spPr>
            <a:xfrm>
              <a:off x="431587" y="1095874"/>
              <a:ext cx="94769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54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03</a:t>
              </a:r>
              <a:endParaRPr lang="ko-KR" altLang="ko-KR" sz="5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9FBF5933-34FF-433B-9575-C7B7FAA60A79}"/>
                </a:ext>
              </a:extLst>
            </p:cNvPr>
            <p:cNvCxnSpPr>
              <a:cxnSpLocks/>
            </p:cNvCxnSpPr>
            <p:nvPr/>
          </p:nvCxnSpPr>
          <p:spPr>
            <a:xfrm>
              <a:off x="627757" y="2795446"/>
              <a:ext cx="494330" cy="0"/>
            </a:xfrm>
            <a:prstGeom prst="line">
              <a:avLst/>
            </a:prstGeom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79423248-63EA-40B4-82EF-751E38A9F5BB}"/>
              </a:ext>
            </a:extLst>
          </p:cNvPr>
          <p:cNvSpPr/>
          <p:nvPr/>
        </p:nvSpPr>
        <p:spPr>
          <a:xfrm>
            <a:off x="2323100" y="430208"/>
            <a:ext cx="2138354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EB359E6-7A69-4880-8FD7-7212D16B5881}"/>
              </a:ext>
            </a:extLst>
          </p:cNvPr>
          <p:cNvSpPr txBox="1"/>
          <p:nvPr/>
        </p:nvSpPr>
        <p:spPr>
          <a:xfrm>
            <a:off x="2577104" y="522540"/>
            <a:ext cx="17203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TITLE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을 입력하세요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2" name="사각형: 둥근 모서리 32">
            <a:extLst>
              <a:ext uri="{FF2B5EF4-FFF2-40B4-BE49-F238E27FC236}">
                <a16:creationId xmlns:a16="http://schemas.microsoft.com/office/drawing/2014/main" id="{67266898-C1A1-6748-8A75-349D08D8BE8E}"/>
              </a:ext>
            </a:extLst>
          </p:cNvPr>
          <p:cNvSpPr/>
          <p:nvPr/>
        </p:nvSpPr>
        <p:spPr>
          <a:xfrm>
            <a:off x="2323100" y="430208"/>
            <a:ext cx="1974347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D03AA5-E804-5143-A4C9-F01C472B39FE}"/>
              </a:ext>
            </a:extLst>
          </p:cNvPr>
          <p:cNvSpPr txBox="1"/>
          <p:nvPr/>
        </p:nvSpPr>
        <p:spPr>
          <a:xfrm>
            <a:off x="2760918" y="476374"/>
            <a:ext cx="11849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DBSCAN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B401520-4E51-9048-82F1-8069D02D2E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4647" y="1656393"/>
            <a:ext cx="6210543" cy="4376954"/>
          </a:xfrm>
          <a:prstGeom prst="rect">
            <a:avLst/>
          </a:prstGeom>
        </p:spPr>
      </p:pic>
      <p:sp>
        <p:nvSpPr>
          <p:cNvPr id="4" name="타원 3">
            <a:extLst>
              <a:ext uri="{FF2B5EF4-FFF2-40B4-BE49-F238E27FC236}">
                <a16:creationId xmlns:a16="http://schemas.microsoft.com/office/drawing/2014/main" id="{9593851D-B94B-AA4F-9649-885CFAA111DD}"/>
              </a:ext>
            </a:extLst>
          </p:cNvPr>
          <p:cNvSpPr/>
          <p:nvPr/>
        </p:nvSpPr>
        <p:spPr>
          <a:xfrm>
            <a:off x="4140178" y="3746016"/>
            <a:ext cx="1815778" cy="181577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9EF069AF-0F24-4F49-AB41-8587AEB1A93C}"/>
              </a:ext>
            </a:extLst>
          </p:cNvPr>
          <p:cNvSpPr/>
          <p:nvPr/>
        </p:nvSpPr>
        <p:spPr>
          <a:xfrm>
            <a:off x="5048067" y="3385829"/>
            <a:ext cx="1815778" cy="181577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4A636061-38E4-A749-946E-F563E71A70DD}"/>
              </a:ext>
            </a:extLst>
          </p:cNvPr>
          <p:cNvSpPr/>
          <p:nvPr/>
        </p:nvSpPr>
        <p:spPr>
          <a:xfrm>
            <a:off x="5824816" y="3025642"/>
            <a:ext cx="1815778" cy="181577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EF8827FB-E4C7-AB4D-8530-4DB63D5818DA}"/>
              </a:ext>
            </a:extLst>
          </p:cNvPr>
          <p:cNvSpPr/>
          <p:nvPr/>
        </p:nvSpPr>
        <p:spPr>
          <a:xfrm>
            <a:off x="5639465" y="3933531"/>
            <a:ext cx="1815778" cy="181577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F92CCBD8-E35C-9F41-B504-6244A3C33218}"/>
              </a:ext>
            </a:extLst>
          </p:cNvPr>
          <p:cNvSpPr/>
          <p:nvPr/>
        </p:nvSpPr>
        <p:spPr>
          <a:xfrm>
            <a:off x="6323111" y="3551801"/>
            <a:ext cx="1815778" cy="181577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047006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C9A0983B-AD72-449B-9602-6BD8C4BC8DE5}"/>
              </a:ext>
            </a:extLst>
          </p:cNvPr>
          <p:cNvSpPr/>
          <p:nvPr/>
        </p:nvSpPr>
        <p:spPr>
          <a:xfrm>
            <a:off x="0" y="0"/>
            <a:ext cx="1810871" cy="6858000"/>
          </a:xfrm>
          <a:prstGeom prst="rect">
            <a:avLst/>
          </a:prstGeom>
          <a:solidFill>
            <a:srgbClr val="3F50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471AA1D-642E-4454-BDC0-ECFE9257B2AD}"/>
              </a:ext>
            </a:extLst>
          </p:cNvPr>
          <p:cNvGrpSpPr/>
          <p:nvPr/>
        </p:nvGrpSpPr>
        <p:grpSpPr>
          <a:xfrm>
            <a:off x="296935" y="1095874"/>
            <a:ext cx="1210588" cy="1699572"/>
            <a:chOff x="296935" y="1095874"/>
            <a:chExt cx="1210588" cy="169957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48D71FF-35DC-483F-A996-91C51C7CF19F}"/>
                </a:ext>
              </a:extLst>
            </p:cNvPr>
            <p:cNvSpPr txBox="1"/>
            <p:nvPr/>
          </p:nvSpPr>
          <p:spPr>
            <a:xfrm>
              <a:off x="296935" y="2019204"/>
              <a:ext cx="121058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 err="1"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클러스터링</a:t>
              </a:r>
              <a:endParaRPr lang="en-US" altLang="ko-KR" sz="16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종류</a:t>
              </a:r>
              <a:endParaRPr lang="ko-KR" altLang="ko-KR" sz="16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23F7FFB-18DE-499A-B77E-E1C596033D0A}"/>
                </a:ext>
              </a:extLst>
            </p:cNvPr>
            <p:cNvSpPr txBox="1"/>
            <p:nvPr/>
          </p:nvSpPr>
          <p:spPr>
            <a:xfrm>
              <a:off x="431587" y="1095874"/>
              <a:ext cx="94769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54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03</a:t>
              </a:r>
              <a:endParaRPr lang="ko-KR" altLang="ko-KR" sz="5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9FBF5933-34FF-433B-9575-C7B7FAA60A79}"/>
                </a:ext>
              </a:extLst>
            </p:cNvPr>
            <p:cNvCxnSpPr>
              <a:cxnSpLocks/>
            </p:cNvCxnSpPr>
            <p:nvPr/>
          </p:nvCxnSpPr>
          <p:spPr>
            <a:xfrm>
              <a:off x="627757" y="2795446"/>
              <a:ext cx="494330" cy="0"/>
            </a:xfrm>
            <a:prstGeom prst="line">
              <a:avLst/>
            </a:prstGeom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79423248-63EA-40B4-82EF-751E38A9F5BB}"/>
              </a:ext>
            </a:extLst>
          </p:cNvPr>
          <p:cNvSpPr/>
          <p:nvPr/>
        </p:nvSpPr>
        <p:spPr>
          <a:xfrm>
            <a:off x="2323100" y="430208"/>
            <a:ext cx="2138354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EB359E6-7A69-4880-8FD7-7212D16B5881}"/>
              </a:ext>
            </a:extLst>
          </p:cNvPr>
          <p:cNvSpPr txBox="1"/>
          <p:nvPr/>
        </p:nvSpPr>
        <p:spPr>
          <a:xfrm>
            <a:off x="2577104" y="522540"/>
            <a:ext cx="17203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TITLE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을 입력하세요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2" name="사각형: 둥근 모서리 32">
            <a:extLst>
              <a:ext uri="{FF2B5EF4-FFF2-40B4-BE49-F238E27FC236}">
                <a16:creationId xmlns:a16="http://schemas.microsoft.com/office/drawing/2014/main" id="{67266898-C1A1-6748-8A75-349D08D8BE8E}"/>
              </a:ext>
            </a:extLst>
          </p:cNvPr>
          <p:cNvSpPr/>
          <p:nvPr/>
        </p:nvSpPr>
        <p:spPr>
          <a:xfrm>
            <a:off x="2323100" y="430208"/>
            <a:ext cx="1974347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D03AA5-E804-5143-A4C9-F01C472B39FE}"/>
              </a:ext>
            </a:extLst>
          </p:cNvPr>
          <p:cNvSpPr txBox="1"/>
          <p:nvPr/>
        </p:nvSpPr>
        <p:spPr>
          <a:xfrm>
            <a:off x="2760918" y="476374"/>
            <a:ext cx="11849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DBSCAN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CBB2A1F-0480-944E-976E-CF434F4638D3}"/>
              </a:ext>
            </a:extLst>
          </p:cNvPr>
          <p:cNvSpPr txBox="1"/>
          <p:nvPr/>
        </p:nvSpPr>
        <p:spPr>
          <a:xfrm>
            <a:off x="4767262" y="3075057"/>
            <a:ext cx="383791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R studio</a:t>
            </a:r>
            <a:r>
              <a:rPr lang="ko-KR" altLang="en-US" sz="4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로 이동</a:t>
            </a:r>
            <a:endParaRPr lang="en-US" altLang="ko-KR" sz="4000" i="1" dirty="0">
              <a:solidFill>
                <a:schemeClr val="tx1">
                  <a:lumMod val="75000"/>
                  <a:lumOff val="25000"/>
                </a:schemeClr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KoPubWorld돋움체_Pro Medium" panose="00000600000000000000" pitchFamily="50" charset="-127"/>
            </a:endParaRPr>
          </a:p>
          <a:p>
            <a:pPr algn="ctr"/>
            <a:r>
              <a:rPr lang="en-US" altLang="ko-KR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04</a:t>
            </a:r>
          </a:p>
        </p:txBody>
      </p:sp>
    </p:spTree>
    <p:extLst>
      <p:ext uri="{BB962C8B-B14F-4D97-AF65-F5344CB8AC3E}">
        <p14:creationId xmlns:p14="http://schemas.microsoft.com/office/powerpoint/2010/main" val="263626820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8A8B187-B405-4825-8AFA-FE0495CEDE2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F50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잘린 한쪽 모서리 6">
            <a:extLst>
              <a:ext uri="{FF2B5EF4-FFF2-40B4-BE49-F238E27FC236}">
                <a16:creationId xmlns:a16="http://schemas.microsoft.com/office/drawing/2014/main" id="{6E6B193E-A752-4126-941C-D7B18532430C}"/>
              </a:ext>
            </a:extLst>
          </p:cNvPr>
          <p:cNvSpPr/>
          <p:nvPr/>
        </p:nvSpPr>
        <p:spPr>
          <a:xfrm flipV="1">
            <a:off x="447040" y="426720"/>
            <a:ext cx="11297920" cy="6004560"/>
          </a:xfrm>
          <a:prstGeom prst="snip1Rect">
            <a:avLst>
              <a:gd name="adj" fmla="val 28705"/>
            </a:avLst>
          </a:prstGeom>
          <a:solidFill>
            <a:srgbClr val="3F5058"/>
          </a:solidFill>
          <a:ln w="285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73491FA-2441-485B-AF8B-529EABCBB8E1}"/>
              </a:ext>
            </a:extLst>
          </p:cNvPr>
          <p:cNvSpPr txBox="1"/>
          <p:nvPr/>
        </p:nvSpPr>
        <p:spPr>
          <a:xfrm>
            <a:off x="405780" y="6547428"/>
            <a:ext cx="224612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돋움체_Pro Light" panose="00000300000000000000" pitchFamily="50" charset="-127"/>
              </a:rPr>
              <a:t>© 2020. </a:t>
            </a:r>
            <a:r>
              <a:rPr lang="en-US" altLang="ko-KR" sz="800" dirty="0" err="1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돋움체_Pro Light" panose="00000300000000000000" pitchFamily="50" charset="-127"/>
              </a:rPr>
              <a:t>firstmoment</a:t>
            </a:r>
            <a:r>
              <a:rPr lang="ko-KR" altLang="en-US" sz="8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돋움체_Pro Light" panose="00000300000000000000" pitchFamily="50" charset="-127"/>
              </a:rPr>
              <a:t> </a:t>
            </a:r>
            <a:r>
              <a:rPr lang="en-US" altLang="ko-KR" sz="8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돋움체_Pro Light" panose="00000300000000000000" pitchFamily="50" charset="-127"/>
              </a:rPr>
              <a:t>Co. all rights reserved.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B6A013AE-E41F-4971-97D1-F45EC2BF4AEA}"/>
              </a:ext>
            </a:extLst>
          </p:cNvPr>
          <p:cNvCxnSpPr>
            <a:cxnSpLocks/>
          </p:cNvCxnSpPr>
          <p:nvPr/>
        </p:nvCxnSpPr>
        <p:spPr>
          <a:xfrm>
            <a:off x="1397875" y="2595221"/>
            <a:ext cx="3646463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9A45CF69-3FC7-4424-9D97-93CD2990CF42}"/>
              </a:ext>
            </a:extLst>
          </p:cNvPr>
          <p:cNvSpPr txBox="1"/>
          <p:nvPr/>
        </p:nvSpPr>
        <p:spPr>
          <a:xfrm>
            <a:off x="8174535" y="5900314"/>
            <a:ext cx="1972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21500404</a:t>
            </a:r>
            <a:r>
              <a:rPr lang="ko-KR" altLang="en-US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 오상진</a:t>
            </a:r>
            <a:endParaRPr lang="ko-KR" altLang="ko-KR" dirty="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35E6F290-DC94-43FE-BCAA-6E453E549B0B}"/>
              </a:ext>
            </a:extLst>
          </p:cNvPr>
          <p:cNvGrpSpPr/>
          <p:nvPr/>
        </p:nvGrpSpPr>
        <p:grpSpPr>
          <a:xfrm>
            <a:off x="11356077" y="6042397"/>
            <a:ext cx="388883" cy="388883"/>
            <a:chOff x="1397875" y="5417602"/>
            <a:chExt cx="388883" cy="388883"/>
          </a:xfrm>
        </p:grpSpPr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E779480E-59C8-4B05-9E36-45D626B326D6}"/>
                </a:ext>
              </a:extLst>
            </p:cNvPr>
            <p:cNvSpPr/>
            <p:nvPr/>
          </p:nvSpPr>
          <p:spPr>
            <a:xfrm>
              <a:off x="1397875" y="5417602"/>
              <a:ext cx="388883" cy="38888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38100" dist="25400" dir="2700000" algn="tl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화살표: 갈매기형 수장 20">
              <a:extLst>
                <a:ext uri="{FF2B5EF4-FFF2-40B4-BE49-F238E27FC236}">
                  <a16:creationId xmlns:a16="http://schemas.microsoft.com/office/drawing/2014/main" id="{01F43FE2-C6BE-4377-B5A0-B79D84ADA2F6}"/>
                </a:ext>
              </a:extLst>
            </p:cNvPr>
            <p:cNvSpPr/>
            <p:nvPr/>
          </p:nvSpPr>
          <p:spPr>
            <a:xfrm>
              <a:off x="1555673" y="5559972"/>
              <a:ext cx="73286" cy="104142"/>
            </a:xfrm>
            <a:prstGeom prst="chevron">
              <a:avLst>
                <a:gd name="adj" fmla="val 145714"/>
              </a:avLst>
            </a:prstGeom>
            <a:solidFill>
              <a:srgbClr val="3F5058"/>
            </a:solidFill>
            <a:ln w="38100">
              <a:solidFill>
                <a:srgbClr val="3F505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3" name="타원 22">
            <a:extLst>
              <a:ext uri="{FF2B5EF4-FFF2-40B4-BE49-F238E27FC236}">
                <a16:creationId xmlns:a16="http://schemas.microsoft.com/office/drawing/2014/main" id="{0D44AF86-BBB9-49C1-A754-EE9B6E9C36F6}"/>
              </a:ext>
            </a:extLst>
          </p:cNvPr>
          <p:cNvSpPr/>
          <p:nvPr/>
        </p:nvSpPr>
        <p:spPr>
          <a:xfrm>
            <a:off x="1164217" y="1101779"/>
            <a:ext cx="467316" cy="467316"/>
          </a:xfrm>
          <a:prstGeom prst="ellipse">
            <a:avLst/>
          </a:prstGeom>
          <a:solidFill>
            <a:srgbClr val="FD80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244BC8E-25DC-442A-AA04-C2DBEAD19BB3}"/>
              </a:ext>
            </a:extLst>
          </p:cNvPr>
          <p:cNvSpPr txBox="1"/>
          <p:nvPr/>
        </p:nvSpPr>
        <p:spPr>
          <a:xfrm>
            <a:off x="1660293" y="1175589"/>
            <a:ext cx="3111749" cy="12311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700" dirty="0" err="1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클러스터링</a:t>
            </a:r>
            <a:r>
              <a:rPr lang="ko-KR" altLang="en-US" sz="37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sz="37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&amp;</a:t>
            </a:r>
          </a:p>
          <a:p>
            <a:pPr algn="ctr"/>
            <a:r>
              <a:rPr lang="ko-KR" altLang="en-US" sz="37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추천 시스템</a:t>
            </a:r>
            <a:endParaRPr lang="ko-KR" altLang="ko-KR" sz="3700" dirty="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KoPubWorld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6328814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C9A0983B-AD72-449B-9602-6BD8C4BC8DE5}"/>
              </a:ext>
            </a:extLst>
          </p:cNvPr>
          <p:cNvSpPr/>
          <p:nvPr/>
        </p:nvSpPr>
        <p:spPr>
          <a:xfrm>
            <a:off x="0" y="0"/>
            <a:ext cx="1810871" cy="6858000"/>
          </a:xfrm>
          <a:prstGeom prst="rect">
            <a:avLst/>
          </a:prstGeom>
          <a:solidFill>
            <a:srgbClr val="3F50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471AA1D-642E-4454-BDC0-ECFE9257B2AD}"/>
              </a:ext>
            </a:extLst>
          </p:cNvPr>
          <p:cNvGrpSpPr/>
          <p:nvPr/>
        </p:nvGrpSpPr>
        <p:grpSpPr>
          <a:xfrm>
            <a:off x="296936" y="1095874"/>
            <a:ext cx="1210589" cy="1699572"/>
            <a:chOff x="296936" y="1095874"/>
            <a:chExt cx="1210589" cy="169957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48D71FF-35DC-483F-A996-91C51C7CF19F}"/>
                </a:ext>
              </a:extLst>
            </p:cNvPr>
            <p:cNvSpPr txBox="1"/>
            <p:nvPr/>
          </p:nvSpPr>
          <p:spPr>
            <a:xfrm>
              <a:off x="296936" y="2019204"/>
              <a:ext cx="121058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 err="1"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추천시스템</a:t>
              </a:r>
              <a:endParaRPr lang="ko-KR" altLang="ko-KR" sz="16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23F7FFB-18DE-499A-B77E-E1C596033D0A}"/>
                </a:ext>
              </a:extLst>
            </p:cNvPr>
            <p:cNvSpPr txBox="1"/>
            <p:nvPr/>
          </p:nvSpPr>
          <p:spPr>
            <a:xfrm>
              <a:off x="431587" y="1095874"/>
              <a:ext cx="94769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54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03</a:t>
              </a:r>
              <a:endParaRPr lang="ko-KR" altLang="ko-KR" sz="5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9FBF5933-34FF-433B-9575-C7B7FAA60A79}"/>
                </a:ext>
              </a:extLst>
            </p:cNvPr>
            <p:cNvCxnSpPr>
              <a:cxnSpLocks/>
            </p:cNvCxnSpPr>
            <p:nvPr/>
          </p:nvCxnSpPr>
          <p:spPr>
            <a:xfrm>
              <a:off x="627757" y="2795446"/>
              <a:ext cx="494330" cy="0"/>
            </a:xfrm>
            <a:prstGeom prst="line">
              <a:avLst/>
            </a:prstGeom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79423248-63EA-40B4-82EF-751E38A9F5BB}"/>
              </a:ext>
            </a:extLst>
          </p:cNvPr>
          <p:cNvSpPr/>
          <p:nvPr/>
        </p:nvSpPr>
        <p:spPr>
          <a:xfrm>
            <a:off x="2323100" y="430208"/>
            <a:ext cx="2138354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EB359E6-7A69-4880-8FD7-7212D16B5881}"/>
              </a:ext>
            </a:extLst>
          </p:cNvPr>
          <p:cNvSpPr txBox="1"/>
          <p:nvPr/>
        </p:nvSpPr>
        <p:spPr>
          <a:xfrm>
            <a:off x="2577104" y="522540"/>
            <a:ext cx="17203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TITLE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을 입력하세요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2" name="사각형: 둥근 모서리 32">
            <a:extLst>
              <a:ext uri="{FF2B5EF4-FFF2-40B4-BE49-F238E27FC236}">
                <a16:creationId xmlns:a16="http://schemas.microsoft.com/office/drawing/2014/main" id="{67266898-C1A1-6748-8A75-349D08D8BE8E}"/>
              </a:ext>
            </a:extLst>
          </p:cNvPr>
          <p:cNvSpPr/>
          <p:nvPr/>
        </p:nvSpPr>
        <p:spPr>
          <a:xfrm>
            <a:off x="2323100" y="430208"/>
            <a:ext cx="2916165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D03AA5-E804-5143-A4C9-F01C472B39FE}"/>
              </a:ext>
            </a:extLst>
          </p:cNvPr>
          <p:cNvSpPr txBox="1"/>
          <p:nvPr/>
        </p:nvSpPr>
        <p:spPr>
          <a:xfrm>
            <a:off x="2760918" y="476374"/>
            <a:ext cx="22191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Recommenderlab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F20E753-8538-974C-ADF3-E9204B8D32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5650" y="1465011"/>
            <a:ext cx="6783491" cy="4870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3109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C9A0983B-AD72-449B-9602-6BD8C4BC8DE5}"/>
              </a:ext>
            </a:extLst>
          </p:cNvPr>
          <p:cNvSpPr/>
          <p:nvPr/>
        </p:nvSpPr>
        <p:spPr>
          <a:xfrm>
            <a:off x="0" y="0"/>
            <a:ext cx="1810871" cy="6858000"/>
          </a:xfrm>
          <a:prstGeom prst="rect">
            <a:avLst/>
          </a:prstGeom>
          <a:solidFill>
            <a:srgbClr val="3F50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471AA1D-642E-4454-BDC0-ECFE9257B2AD}"/>
              </a:ext>
            </a:extLst>
          </p:cNvPr>
          <p:cNvGrpSpPr/>
          <p:nvPr/>
        </p:nvGrpSpPr>
        <p:grpSpPr>
          <a:xfrm>
            <a:off x="296936" y="1095874"/>
            <a:ext cx="1210589" cy="1699572"/>
            <a:chOff x="296936" y="1095874"/>
            <a:chExt cx="1210589" cy="169957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48D71FF-35DC-483F-A996-91C51C7CF19F}"/>
                </a:ext>
              </a:extLst>
            </p:cNvPr>
            <p:cNvSpPr txBox="1"/>
            <p:nvPr/>
          </p:nvSpPr>
          <p:spPr>
            <a:xfrm>
              <a:off x="296936" y="2019204"/>
              <a:ext cx="121058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 err="1"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추천시스템</a:t>
              </a:r>
              <a:endParaRPr lang="ko-KR" altLang="ko-KR" sz="16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23F7FFB-18DE-499A-B77E-E1C596033D0A}"/>
                </a:ext>
              </a:extLst>
            </p:cNvPr>
            <p:cNvSpPr txBox="1"/>
            <p:nvPr/>
          </p:nvSpPr>
          <p:spPr>
            <a:xfrm>
              <a:off x="431587" y="1095874"/>
              <a:ext cx="94769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54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03</a:t>
              </a:r>
              <a:endParaRPr lang="ko-KR" altLang="ko-KR" sz="5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9FBF5933-34FF-433B-9575-C7B7FAA60A79}"/>
                </a:ext>
              </a:extLst>
            </p:cNvPr>
            <p:cNvCxnSpPr>
              <a:cxnSpLocks/>
            </p:cNvCxnSpPr>
            <p:nvPr/>
          </p:nvCxnSpPr>
          <p:spPr>
            <a:xfrm>
              <a:off x="627757" y="2795446"/>
              <a:ext cx="494330" cy="0"/>
            </a:xfrm>
            <a:prstGeom prst="line">
              <a:avLst/>
            </a:prstGeom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79423248-63EA-40B4-82EF-751E38A9F5BB}"/>
              </a:ext>
            </a:extLst>
          </p:cNvPr>
          <p:cNvSpPr/>
          <p:nvPr/>
        </p:nvSpPr>
        <p:spPr>
          <a:xfrm>
            <a:off x="2323100" y="430208"/>
            <a:ext cx="2138354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EB359E6-7A69-4880-8FD7-7212D16B5881}"/>
              </a:ext>
            </a:extLst>
          </p:cNvPr>
          <p:cNvSpPr txBox="1"/>
          <p:nvPr/>
        </p:nvSpPr>
        <p:spPr>
          <a:xfrm>
            <a:off x="2577104" y="522540"/>
            <a:ext cx="17203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TITLE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을 입력하세요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2" name="사각형: 둥근 모서리 32">
            <a:extLst>
              <a:ext uri="{FF2B5EF4-FFF2-40B4-BE49-F238E27FC236}">
                <a16:creationId xmlns:a16="http://schemas.microsoft.com/office/drawing/2014/main" id="{67266898-C1A1-6748-8A75-349D08D8BE8E}"/>
              </a:ext>
            </a:extLst>
          </p:cNvPr>
          <p:cNvSpPr/>
          <p:nvPr/>
        </p:nvSpPr>
        <p:spPr>
          <a:xfrm>
            <a:off x="2323100" y="430208"/>
            <a:ext cx="2916165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D03AA5-E804-5143-A4C9-F01C472B39FE}"/>
              </a:ext>
            </a:extLst>
          </p:cNvPr>
          <p:cNvSpPr txBox="1"/>
          <p:nvPr/>
        </p:nvSpPr>
        <p:spPr>
          <a:xfrm>
            <a:off x="2760918" y="476374"/>
            <a:ext cx="22191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Recommenderlab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29CB9A2-4536-2143-8DE8-911BCF9752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7103" y="1533885"/>
            <a:ext cx="8236802" cy="8064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98FCFBF-3D44-BB4F-A536-628F2F84CC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0918" y="2684869"/>
            <a:ext cx="6887458" cy="2927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20177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C9A0983B-AD72-449B-9602-6BD8C4BC8DE5}"/>
              </a:ext>
            </a:extLst>
          </p:cNvPr>
          <p:cNvSpPr/>
          <p:nvPr/>
        </p:nvSpPr>
        <p:spPr>
          <a:xfrm>
            <a:off x="0" y="0"/>
            <a:ext cx="1810871" cy="6858000"/>
          </a:xfrm>
          <a:prstGeom prst="rect">
            <a:avLst/>
          </a:prstGeom>
          <a:solidFill>
            <a:srgbClr val="3F50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471AA1D-642E-4454-BDC0-ECFE9257B2AD}"/>
              </a:ext>
            </a:extLst>
          </p:cNvPr>
          <p:cNvGrpSpPr/>
          <p:nvPr/>
        </p:nvGrpSpPr>
        <p:grpSpPr>
          <a:xfrm>
            <a:off x="296936" y="1095874"/>
            <a:ext cx="1210589" cy="1699572"/>
            <a:chOff x="296936" y="1095874"/>
            <a:chExt cx="1210589" cy="169957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48D71FF-35DC-483F-A996-91C51C7CF19F}"/>
                </a:ext>
              </a:extLst>
            </p:cNvPr>
            <p:cNvSpPr txBox="1"/>
            <p:nvPr/>
          </p:nvSpPr>
          <p:spPr>
            <a:xfrm>
              <a:off x="296936" y="2019204"/>
              <a:ext cx="121058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 err="1"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추천시스템</a:t>
              </a:r>
              <a:endParaRPr lang="ko-KR" altLang="ko-KR" sz="16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23F7FFB-18DE-499A-B77E-E1C596033D0A}"/>
                </a:ext>
              </a:extLst>
            </p:cNvPr>
            <p:cNvSpPr txBox="1"/>
            <p:nvPr/>
          </p:nvSpPr>
          <p:spPr>
            <a:xfrm>
              <a:off x="431587" y="1095874"/>
              <a:ext cx="94769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54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03</a:t>
              </a:r>
              <a:endParaRPr lang="ko-KR" altLang="ko-KR" sz="5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9FBF5933-34FF-433B-9575-C7B7FAA60A79}"/>
                </a:ext>
              </a:extLst>
            </p:cNvPr>
            <p:cNvCxnSpPr>
              <a:cxnSpLocks/>
            </p:cNvCxnSpPr>
            <p:nvPr/>
          </p:nvCxnSpPr>
          <p:spPr>
            <a:xfrm>
              <a:off x="627757" y="2795446"/>
              <a:ext cx="494330" cy="0"/>
            </a:xfrm>
            <a:prstGeom prst="line">
              <a:avLst/>
            </a:prstGeom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79423248-63EA-40B4-82EF-751E38A9F5BB}"/>
              </a:ext>
            </a:extLst>
          </p:cNvPr>
          <p:cNvSpPr/>
          <p:nvPr/>
        </p:nvSpPr>
        <p:spPr>
          <a:xfrm>
            <a:off x="2323100" y="430208"/>
            <a:ext cx="2138354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EB359E6-7A69-4880-8FD7-7212D16B5881}"/>
              </a:ext>
            </a:extLst>
          </p:cNvPr>
          <p:cNvSpPr txBox="1"/>
          <p:nvPr/>
        </p:nvSpPr>
        <p:spPr>
          <a:xfrm>
            <a:off x="2577104" y="522540"/>
            <a:ext cx="17203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TITLE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을 입력하세요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2" name="사각형: 둥근 모서리 32">
            <a:extLst>
              <a:ext uri="{FF2B5EF4-FFF2-40B4-BE49-F238E27FC236}">
                <a16:creationId xmlns:a16="http://schemas.microsoft.com/office/drawing/2014/main" id="{67266898-C1A1-6748-8A75-349D08D8BE8E}"/>
              </a:ext>
            </a:extLst>
          </p:cNvPr>
          <p:cNvSpPr/>
          <p:nvPr/>
        </p:nvSpPr>
        <p:spPr>
          <a:xfrm>
            <a:off x="2323100" y="430208"/>
            <a:ext cx="2916165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D03AA5-E804-5143-A4C9-F01C472B39FE}"/>
              </a:ext>
            </a:extLst>
          </p:cNvPr>
          <p:cNvSpPr txBox="1"/>
          <p:nvPr/>
        </p:nvSpPr>
        <p:spPr>
          <a:xfrm>
            <a:off x="2760918" y="476374"/>
            <a:ext cx="22191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Recommenderlab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82AC594-1BE9-854C-824A-E8E9D6E2A9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7104" y="1557539"/>
            <a:ext cx="8365500" cy="9360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F46D7BA-DA8A-5145-BE6A-B110CEB297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1546" y="2477950"/>
            <a:ext cx="7296635" cy="2593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1083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C9A0983B-AD72-449B-9602-6BD8C4BC8DE5}"/>
              </a:ext>
            </a:extLst>
          </p:cNvPr>
          <p:cNvSpPr/>
          <p:nvPr/>
        </p:nvSpPr>
        <p:spPr>
          <a:xfrm>
            <a:off x="0" y="0"/>
            <a:ext cx="1810871" cy="6858000"/>
          </a:xfrm>
          <a:prstGeom prst="rect">
            <a:avLst/>
          </a:prstGeom>
          <a:solidFill>
            <a:srgbClr val="3F50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471AA1D-642E-4454-BDC0-ECFE9257B2AD}"/>
              </a:ext>
            </a:extLst>
          </p:cNvPr>
          <p:cNvGrpSpPr/>
          <p:nvPr/>
        </p:nvGrpSpPr>
        <p:grpSpPr>
          <a:xfrm>
            <a:off x="260867" y="1095874"/>
            <a:ext cx="1282723" cy="1699572"/>
            <a:chOff x="260867" y="1095874"/>
            <a:chExt cx="1282723" cy="169957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48D71FF-35DC-483F-A996-91C51C7CF19F}"/>
                </a:ext>
              </a:extLst>
            </p:cNvPr>
            <p:cNvSpPr txBox="1"/>
            <p:nvPr/>
          </p:nvSpPr>
          <p:spPr>
            <a:xfrm>
              <a:off x="260867" y="2019204"/>
              <a:ext cx="128272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데이터 수집</a:t>
              </a:r>
              <a:endParaRPr lang="ko-KR" altLang="ko-KR" sz="16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23F7FFB-18DE-499A-B77E-E1C596033D0A}"/>
                </a:ext>
              </a:extLst>
            </p:cNvPr>
            <p:cNvSpPr txBox="1"/>
            <p:nvPr/>
          </p:nvSpPr>
          <p:spPr>
            <a:xfrm>
              <a:off x="389909" y="1095874"/>
              <a:ext cx="103105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54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01</a:t>
              </a:r>
              <a:endParaRPr lang="ko-KR" altLang="ko-KR" sz="5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9FBF5933-34FF-433B-9575-C7B7FAA60A79}"/>
                </a:ext>
              </a:extLst>
            </p:cNvPr>
            <p:cNvCxnSpPr>
              <a:cxnSpLocks/>
            </p:cNvCxnSpPr>
            <p:nvPr/>
          </p:nvCxnSpPr>
          <p:spPr>
            <a:xfrm>
              <a:off x="627757" y="2795446"/>
              <a:ext cx="494330" cy="0"/>
            </a:xfrm>
            <a:prstGeom prst="line">
              <a:avLst/>
            </a:prstGeom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79423248-63EA-40B4-82EF-751E38A9F5BB}"/>
              </a:ext>
            </a:extLst>
          </p:cNvPr>
          <p:cNvSpPr/>
          <p:nvPr/>
        </p:nvSpPr>
        <p:spPr>
          <a:xfrm>
            <a:off x="2323099" y="430208"/>
            <a:ext cx="3877675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29959B6E-79CA-4386-9F3D-C3F2B7D300AC}"/>
              </a:ext>
            </a:extLst>
          </p:cNvPr>
          <p:cNvSpPr txBox="1"/>
          <p:nvPr/>
        </p:nvSpPr>
        <p:spPr>
          <a:xfrm>
            <a:off x="2760918" y="476374"/>
            <a:ext cx="30187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음식 리뷰 사이트 </a:t>
            </a:r>
            <a:r>
              <a:rPr lang="ko-KR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크롤링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9FC5EDD-F761-8644-A92D-E6CB07DF854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452" r="34877"/>
          <a:stretch/>
        </p:blipFill>
        <p:spPr>
          <a:xfrm>
            <a:off x="3555385" y="1700670"/>
            <a:ext cx="6820515" cy="4727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7251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C9A0983B-AD72-449B-9602-6BD8C4BC8DE5}"/>
              </a:ext>
            </a:extLst>
          </p:cNvPr>
          <p:cNvSpPr/>
          <p:nvPr/>
        </p:nvSpPr>
        <p:spPr>
          <a:xfrm>
            <a:off x="0" y="0"/>
            <a:ext cx="1810871" cy="6858000"/>
          </a:xfrm>
          <a:prstGeom prst="rect">
            <a:avLst/>
          </a:prstGeom>
          <a:solidFill>
            <a:srgbClr val="3F50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471AA1D-642E-4454-BDC0-ECFE9257B2AD}"/>
              </a:ext>
            </a:extLst>
          </p:cNvPr>
          <p:cNvGrpSpPr/>
          <p:nvPr/>
        </p:nvGrpSpPr>
        <p:grpSpPr>
          <a:xfrm>
            <a:off x="296936" y="1095874"/>
            <a:ext cx="1210589" cy="1699572"/>
            <a:chOff x="296936" y="1095874"/>
            <a:chExt cx="1210589" cy="169957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48D71FF-35DC-483F-A996-91C51C7CF19F}"/>
                </a:ext>
              </a:extLst>
            </p:cNvPr>
            <p:cNvSpPr txBox="1"/>
            <p:nvPr/>
          </p:nvSpPr>
          <p:spPr>
            <a:xfrm>
              <a:off x="296936" y="2019204"/>
              <a:ext cx="121058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 err="1"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추천시스템</a:t>
              </a:r>
              <a:endParaRPr lang="ko-KR" altLang="ko-KR" sz="16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23F7FFB-18DE-499A-B77E-E1C596033D0A}"/>
                </a:ext>
              </a:extLst>
            </p:cNvPr>
            <p:cNvSpPr txBox="1"/>
            <p:nvPr/>
          </p:nvSpPr>
          <p:spPr>
            <a:xfrm>
              <a:off x="431587" y="1095874"/>
              <a:ext cx="94769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54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03</a:t>
              </a:r>
              <a:endParaRPr lang="ko-KR" altLang="ko-KR" sz="5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9FBF5933-34FF-433B-9575-C7B7FAA60A79}"/>
                </a:ext>
              </a:extLst>
            </p:cNvPr>
            <p:cNvCxnSpPr>
              <a:cxnSpLocks/>
            </p:cNvCxnSpPr>
            <p:nvPr/>
          </p:nvCxnSpPr>
          <p:spPr>
            <a:xfrm>
              <a:off x="627757" y="2795446"/>
              <a:ext cx="494330" cy="0"/>
            </a:xfrm>
            <a:prstGeom prst="line">
              <a:avLst/>
            </a:prstGeom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79423248-63EA-40B4-82EF-751E38A9F5BB}"/>
              </a:ext>
            </a:extLst>
          </p:cNvPr>
          <p:cNvSpPr/>
          <p:nvPr/>
        </p:nvSpPr>
        <p:spPr>
          <a:xfrm>
            <a:off x="2323100" y="430208"/>
            <a:ext cx="2138354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EB359E6-7A69-4880-8FD7-7212D16B5881}"/>
              </a:ext>
            </a:extLst>
          </p:cNvPr>
          <p:cNvSpPr txBox="1"/>
          <p:nvPr/>
        </p:nvSpPr>
        <p:spPr>
          <a:xfrm>
            <a:off x="2577104" y="522540"/>
            <a:ext cx="17203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TITLE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을 입력하세요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2" name="사각형: 둥근 모서리 32">
            <a:extLst>
              <a:ext uri="{FF2B5EF4-FFF2-40B4-BE49-F238E27FC236}">
                <a16:creationId xmlns:a16="http://schemas.microsoft.com/office/drawing/2014/main" id="{67266898-C1A1-6748-8A75-349D08D8BE8E}"/>
              </a:ext>
            </a:extLst>
          </p:cNvPr>
          <p:cNvSpPr/>
          <p:nvPr/>
        </p:nvSpPr>
        <p:spPr>
          <a:xfrm>
            <a:off x="2323100" y="430208"/>
            <a:ext cx="2916165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D03AA5-E804-5143-A4C9-F01C472B39FE}"/>
              </a:ext>
            </a:extLst>
          </p:cNvPr>
          <p:cNvSpPr txBox="1"/>
          <p:nvPr/>
        </p:nvSpPr>
        <p:spPr>
          <a:xfrm>
            <a:off x="2760918" y="476374"/>
            <a:ext cx="22191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Recommenderlab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3083FCE-3AD4-9D4A-8324-4D0B0579E0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3100" y="1557539"/>
            <a:ext cx="8458465" cy="108956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D803855-F077-4C4A-A2ED-F30A9D1E06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8824" y="2845406"/>
            <a:ext cx="6694351" cy="1409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3319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C9A0983B-AD72-449B-9602-6BD8C4BC8DE5}"/>
              </a:ext>
            </a:extLst>
          </p:cNvPr>
          <p:cNvSpPr/>
          <p:nvPr/>
        </p:nvSpPr>
        <p:spPr>
          <a:xfrm>
            <a:off x="0" y="0"/>
            <a:ext cx="1810871" cy="6858000"/>
          </a:xfrm>
          <a:prstGeom prst="rect">
            <a:avLst/>
          </a:prstGeom>
          <a:solidFill>
            <a:srgbClr val="3F50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471AA1D-642E-4454-BDC0-ECFE9257B2AD}"/>
              </a:ext>
            </a:extLst>
          </p:cNvPr>
          <p:cNvGrpSpPr/>
          <p:nvPr/>
        </p:nvGrpSpPr>
        <p:grpSpPr>
          <a:xfrm>
            <a:off x="296936" y="1095874"/>
            <a:ext cx="1210589" cy="1699572"/>
            <a:chOff x="296936" y="1095874"/>
            <a:chExt cx="1210589" cy="169957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48D71FF-35DC-483F-A996-91C51C7CF19F}"/>
                </a:ext>
              </a:extLst>
            </p:cNvPr>
            <p:cNvSpPr txBox="1"/>
            <p:nvPr/>
          </p:nvSpPr>
          <p:spPr>
            <a:xfrm>
              <a:off x="296936" y="2019204"/>
              <a:ext cx="121058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 err="1"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추천시스템</a:t>
              </a:r>
              <a:endParaRPr lang="ko-KR" altLang="ko-KR" sz="16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23F7FFB-18DE-499A-B77E-E1C596033D0A}"/>
                </a:ext>
              </a:extLst>
            </p:cNvPr>
            <p:cNvSpPr txBox="1"/>
            <p:nvPr/>
          </p:nvSpPr>
          <p:spPr>
            <a:xfrm>
              <a:off x="431587" y="1095874"/>
              <a:ext cx="94769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54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03</a:t>
              </a:r>
              <a:endParaRPr lang="ko-KR" altLang="ko-KR" sz="5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9FBF5933-34FF-433B-9575-C7B7FAA60A79}"/>
                </a:ext>
              </a:extLst>
            </p:cNvPr>
            <p:cNvCxnSpPr>
              <a:cxnSpLocks/>
            </p:cNvCxnSpPr>
            <p:nvPr/>
          </p:nvCxnSpPr>
          <p:spPr>
            <a:xfrm>
              <a:off x="627757" y="2795446"/>
              <a:ext cx="494330" cy="0"/>
            </a:xfrm>
            <a:prstGeom prst="line">
              <a:avLst/>
            </a:prstGeom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79423248-63EA-40B4-82EF-751E38A9F5BB}"/>
              </a:ext>
            </a:extLst>
          </p:cNvPr>
          <p:cNvSpPr/>
          <p:nvPr/>
        </p:nvSpPr>
        <p:spPr>
          <a:xfrm>
            <a:off x="2323100" y="430208"/>
            <a:ext cx="2138354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EB359E6-7A69-4880-8FD7-7212D16B5881}"/>
              </a:ext>
            </a:extLst>
          </p:cNvPr>
          <p:cNvSpPr txBox="1"/>
          <p:nvPr/>
        </p:nvSpPr>
        <p:spPr>
          <a:xfrm>
            <a:off x="2577104" y="522540"/>
            <a:ext cx="17203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TITLE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을 입력하세요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2" name="사각형: 둥근 모서리 32">
            <a:extLst>
              <a:ext uri="{FF2B5EF4-FFF2-40B4-BE49-F238E27FC236}">
                <a16:creationId xmlns:a16="http://schemas.microsoft.com/office/drawing/2014/main" id="{67266898-C1A1-6748-8A75-349D08D8BE8E}"/>
              </a:ext>
            </a:extLst>
          </p:cNvPr>
          <p:cNvSpPr/>
          <p:nvPr/>
        </p:nvSpPr>
        <p:spPr>
          <a:xfrm>
            <a:off x="2323100" y="430208"/>
            <a:ext cx="2916165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D03AA5-E804-5143-A4C9-F01C472B39FE}"/>
              </a:ext>
            </a:extLst>
          </p:cNvPr>
          <p:cNvSpPr txBox="1"/>
          <p:nvPr/>
        </p:nvSpPr>
        <p:spPr>
          <a:xfrm>
            <a:off x="2760918" y="476374"/>
            <a:ext cx="22191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Recommenderlab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E0604CD-4BF8-E644-BB92-EB97373235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7104" y="1594310"/>
            <a:ext cx="8349059" cy="911341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54A2C116-A056-7D45-82AA-56E6409335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7672" y="2795446"/>
            <a:ext cx="6851858" cy="1964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17064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C9A0983B-AD72-449B-9602-6BD8C4BC8DE5}"/>
              </a:ext>
            </a:extLst>
          </p:cNvPr>
          <p:cNvSpPr/>
          <p:nvPr/>
        </p:nvSpPr>
        <p:spPr>
          <a:xfrm>
            <a:off x="0" y="0"/>
            <a:ext cx="1810871" cy="6858000"/>
          </a:xfrm>
          <a:prstGeom prst="rect">
            <a:avLst/>
          </a:prstGeom>
          <a:solidFill>
            <a:srgbClr val="3F50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471AA1D-642E-4454-BDC0-ECFE9257B2AD}"/>
              </a:ext>
            </a:extLst>
          </p:cNvPr>
          <p:cNvGrpSpPr/>
          <p:nvPr/>
        </p:nvGrpSpPr>
        <p:grpSpPr>
          <a:xfrm>
            <a:off x="296936" y="1095874"/>
            <a:ext cx="1210589" cy="1699572"/>
            <a:chOff x="296936" y="1095874"/>
            <a:chExt cx="1210589" cy="169957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48D71FF-35DC-483F-A996-91C51C7CF19F}"/>
                </a:ext>
              </a:extLst>
            </p:cNvPr>
            <p:cNvSpPr txBox="1"/>
            <p:nvPr/>
          </p:nvSpPr>
          <p:spPr>
            <a:xfrm>
              <a:off x="296936" y="2019204"/>
              <a:ext cx="121058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 err="1"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추천시스템</a:t>
              </a:r>
              <a:endParaRPr lang="ko-KR" altLang="ko-KR" sz="16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23F7FFB-18DE-499A-B77E-E1C596033D0A}"/>
                </a:ext>
              </a:extLst>
            </p:cNvPr>
            <p:cNvSpPr txBox="1"/>
            <p:nvPr/>
          </p:nvSpPr>
          <p:spPr>
            <a:xfrm>
              <a:off x="431587" y="1095874"/>
              <a:ext cx="94769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54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03</a:t>
              </a:r>
              <a:endParaRPr lang="ko-KR" altLang="ko-KR" sz="5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9FBF5933-34FF-433B-9575-C7B7FAA60A79}"/>
                </a:ext>
              </a:extLst>
            </p:cNvPr>
            <p:cNvCxnSpPr>
              <a:cxnSpLocks/>
            </p:cNvCxnSpPr>
            <p:nvPr/>
          </p:nvCxnSpPr>
          <p:spPr>
            <a:xfrm>
              <a:off x="627757" y="2795446"/>
              <a:ext cx="494330" cy="0"/>
            </a:xfrm>
            <a:prstGeom prst="line">
              <a:avLst/>
            </a:prstGeom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79423248-63EA-40B4-82EF-751E38A9F5BB}"/>
              </a:ext>
            </a:extLst>
          </p:cNvPr>
          <p:cNvSpPr/>
          <p:nvPr/>
        </p:nvSpPr>
        <p:spPr>
          <a:xfrm>
            <a:off x="2323100" y="430208"/>
            <a:ext cx="2138354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EB359E6-7A69-4880-8FD7-7212D16B5881}"/>
              </a:ext>
            </a:extLst>
          </p:cNvPr>
          <p:cNvSpPr txBox="1"/>
          <p:nvPr/>
        </p:nvSpPr>
        <p:spPr>
          <a:xfrm>
            <a:off x="2577104" y="522540"/>
            <a:ext cx="17203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TITLE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을 입력하세요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2" name="사각형: 둥근 모서리 32">
            <a:extLst>
              <a:ext uri="{FF2B5EF4-FFF2-40B4-BE49-F238E27FC236}">
                <a16:creationId xmlns:a16="http://schemas.microsoft.com/office/drawing/2014/main" id="{67266898-C1A1-6748-8A75-349D08D8BE8E}"/>
              </a:ext>
            </a:extLst>
          </p:cNvPr>
          <p:cNvSpPr/>
          <p:nvPr/>
        </p:nvSpPr>
        <p:spPr>
          <a:xfrm>
            <a:off x="2323100" y="430208"/>
            <a:ext cx="2916165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D03AA5-E804-5143-A4C9-F01C472B39FE}"/>
              </a:ext>
            </a:extLst>
          </p:cNvPr>
          <p:cNvSpPr txBox="1"/>
          <p:nvPr/>
        </p:nvSpPr>
        <p:spPr>
          <a:xfrm>
            <a:off x="2760918" y="476374"/>
            <a:ext cx="22191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Recommenderlab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D524EAE-4F5F-4F48-BB37-0EB909BACB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0918" y="1240517"/>
            <a:ext cx="8745732" cy="94796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3B61C0B-F2DF-694C-ACA1-453164489A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3664" y="2286326"/>
            <a:ext cx="7900239" cy="4173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86042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C9A0983B-AD72-449B-9602-6BD8C4BC8DE5}"/>
              </a:ext>
            </a:extLst>
          </p:cNvPr>
          <p:cNvSpPr/>
          <p:nvPr/>
        </p:nvSpPr>
        <p:spPr>
          <a:xfrm>
            <a:off x="0" y="0"/>
            <a:ext cx="1810871" cy="6858000"/>
          </a:xfrm>
          <a:prstGeom prst="rect">
            <a:avLst/>
          </a:prstGeom>
          <a:solidFill>
            <a:srgbClr val="3F50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471AA1D-642E-4454-BDC0-ECFE9257B2AD}"/>
              </a:ext>
            </a:extLst>
          </p:cNvPr>
          <p:cNvGrpSpPr/>
          <p:nvPr/>
        </p:nvGrpSpPr>
        <p:grpSpPr>
          <a:xfrm>
            <a:off x="296936" y="1095874"/>
            <a:ext cx="1210589" cy="1699572"/>
            <a:chOff x="296936" y="1095874"/>
            <a:chExt cx="1210589" cy="169957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48D71FF-35DC-483F-A996-91C51C7CF19F}"/>
                </a:ext>
              </a:extLst>
            </p:cNvPr>
            <p:cNvSpPr txBox="1"/>
            <p:nvPr/>
          </p:nvSpPr>
          <p:spPr>
            <a:xfrm>
              <a:off x="296936" y="2019204"/>
              <a:ext cx="121058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 err="1"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추천시스템</a:t>
              </a:r>
              <a:endParaRPr lang="ko-KR" altLang="ko-KR" sz="16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23F7FFB-18DE-499A-B77E-E1C596033D0A}"/>
                </a:ext>
              </a:extLst>
            </p:cNvPr>
            <p:cNvSpPr txBox="1"/>
            <p:nvPr/>
          </p:nvSpPr>
          <p:spPr>
            <a:xfrm>
              <a:off x="431587" y="1095874"/>
              <a:ext cx="94769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54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04</a:t>
              </a:r>
              <a:endParaRPr lang="ko-KR" altLang="ko-KR" sz="5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9FBF5933-34FF-433B-9575-C7B7FAA60A79}"/>
                </a:ext>
              </a:extLst>
            </p:cNvPr>
            <p:cNvCxnSpPr>
              <a:cxnSpLocks/>
            </p:cNvCxnSpPr>
            <p:nvPr/>
          </p:nvCxnSpPr>
          <p:spPr>
            <a:xfrm>
              <a:off x="627757" y="2795446"/>
              <a:ext cx="494330" cy="0"/>
            </a:xfrm>
            <a:prstGeom prst="line">
              <a:avLst/>
            </a:prstGeom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79423248-63EA-40B4-82EF-751E38A9F5BB}"/>
              </a:ext>
            </a:extLst>
          </p:cNvPr>
          <p:cNvSpPr/>
          <p:nvPr/>
        </p:nvSpPr>
        <p:spPr>
          <a:xfrm>
            <a:off x="2323100" y="430208"/>
            <a:ext cx="2138354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EB359E6-7A69-4880-8FD7-7212D16B5881}"/>
              </a:ext>
            </a:extLst>
          </p:cNvPr>
          <p:cNvSpPr txBox="1"/>
          <p:nvPr/>
        </p:nvSpPr>
        <p:spPr>
          <a:xfrm>
            <a:off x="2577104" y="522540"/>
            <a:ext cx="17203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TITLE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을 입력하세요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2" name="사각형: 둥근 모서리 32">
            <a:extLst>
              <a:ext uri="{FF2B5EF4-FFF2-40B4-BE49-F238E27FC236}">
                <a16:creationId xmlns:a16="http://schemas.microsoft.com/office/drawing/2014/main" id="{67266898-C1A1-6748-8A75-349D08D8BE8E}"/>
              </a:ext>
            </a:extLst>
          </p:cNvPr>
          <p:cNvSpPr/>
          <p:nvPr/>
        </p:nvSpPr>
        <p:spPr>
          <a:xfrm>
            <a:off x="2323100" y="430208"/>
            <a:ext cx="2916165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D03AA5-E804-5143-A4C9-F01C472B39FE}"/>
              </a:ext>
            </a:extLst>
          </p:cNvPr>
          <p:cNvSpPr txBox="1"/>
          <p:nvPr/>
        </p:nvSpPr>
        <p:spPr>
          <a:xfrm>
            <a:off x="2658050" y="490708"/>
            <a:ext cx="22781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나에게 맞는 식당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?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5FB97A8-E873-3143-87D9-A58E2A154F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0173"/>
          <a:stretch/>
        </p:blipFill>
        <p:spPr>
          <a:xfrm>
            <a:off x="4608031" y="1932208"/>
            <a:ext cx="6296479" cy="373058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E8D9B7C-DCE1-2048-B8EF-844216F35B91}"/>
              </a:ext>
            </a:extLst>
          </p:cNvPr>
          <p:cNvSpPr txBox="1"/>
          <p:nvPr/>
        </p:nvSpPr>
        <p:spPr>
          <a:xfrm>
            <a:off x="2930328" y="1227374"/>
            <a:ext cx="33554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‘</a:t>
            </a:r>
            <a:r>
              <a:rPr lang="ko-KR" altLang="en-US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배고픈 은태</a:t>
            </a:r>
            <a:r>
              <a:rPr lang="en-US" altLang="ko-KR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’</a:t>
            </a:r>
            <a:r>
              <a:rPr lang="ko-KR" altLang="en-US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 님 </a:t>
            </a:r>
            <a:r>
              <a:rPr lang="en-US" altLang="ko-KR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List</a:t>
            </a:r>
            <a:r>
              <a:rPr lang="ko-KR" altLang="en-US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 중에서</a:t>
            </a:r>
            <a:endParaRPr lang="en-US" altLang="ko-KR" sz="2000" i="1" dirty="0">
              <a:solidFill>
                <a:schemeClr val="tx1">
                  <a:lumMod val="75000"/>
                  <a:lumOff val="25000"/>
                </a:schemeClr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32CE9C7-88EE-C34E-A89A-E63025BDD7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0827" y="6126480"/>
            <a:ext cx="731520" cy="73152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96D2473-386C-BD47-8A1B-9DAEE1D9A888}"/>
              </a:ext>
            </a:extLst>
          </p:cNvPr>
          <p:cNvSpPr txBox="1"/>
          <p:nvPr/>
        </p:nvSpPr>
        <p:spPr>
          <a:xfrm>
            <a:off x="8192347" y="6292185"/>
            <a:ext cx="6751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x 10</a:t>
            </a:r>
          </a:p>
        </p:txBody>
      </p:sp>
    </p:spTree>
    <p:extLst>
      <p:ext uri="{BB962C8B-B14F-4D97-AF65-F5344CB8AC3E}">
        <p14:creationId xmlns:p14="http://schemas.microsoft.com/office/powerpoint/2010/main" val="1971478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C9A0983B-AD72-449B-9602-6BD8C4BC8DE5}"/>
              </a:ext>
            </a:extLst>
          </p:cNvPr>
          <p:cNvSpPr/>
          <p:nvPr/>
        </p:nvSpPr>
        <p:spPr>
          <a:xfrm>
            <a:off x="0" y="0"/>
            <a:ext cx="1810871" cy="6858000"/>
          </a:xfrm>
          <a:prstGeom prst="rect">
            <a:avLst/>
          </a:prstGeom>
          <a:solidFill>
            <a:srgbClr val="3F50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471AA1D-642E-4454-BDC0-ECFE9257B2AD}"/>
              </a:ext>
            </a:extLst>
          </p:cNvPr>
          <p:cNvGrpSpPr/>
          <p:nvPr/>
        </p:nvGrpSpPr>
        <p:grpSpPr>
          <a:xfrm>
            <a:off x="296936" y="1095874"/>
            <a:ext cx="1210589" cy="1699572"/>
            <a:chOff x="296936" y="1095874"/>
            <a:chExt cx="1210589" cy="169957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48D71FF-35DC-483F-A996-91C51C7CF19F}"/>
                </a:ext>
              </a:extLst>
            </p:cNvPr>
            <p:cNvSpPr txBox="1"/>
            <p:nvPr/>
          </p:nvSpPr>
          <p:spPr>
            <a:xfrm>
              <a:off x="296936" y="2019204"/>
              <a:ext cx="121058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 err="1"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추천시스템</a:t>
              </a:r>
              <a:endParaRPr lang="ko-KR" altLang="ko-KR" sz="16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23F7FFB-18DE-499A-B77E-E1C596033D0A}"/>
                </a:ext>
              </a:extLst>
            </p:cNvPr>
            <p:cNvSpPr txBox="1"/>
            <p:nvPr/>
          </p:nvSpPr>
          <p:spPr>
            <a:xfrm>
              <a:off x="431587" y="1095874"/>
              <a:ext cx="94769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54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04</a:t>
              </a:r>
              <a:endParaRPr lang="ko-KR" altLang="ko-KR" sz="5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9FBF5933-34FF-433B-9575-C7B7FAA60A79}"/>
                </a:ext>
              </a:extLst>
            </p:cNvPr>
            <p:cNvCxnSpPr>
              <a:cxnSpLocks/>
            </p:cNvCxnSpPr>
            <p:nvPr/>
          </p:nvCxnSpPr>
          <p:spPr>
            <a:xfrm>
              <a:off x="627757" y="2795446"/>
              <a:ext cx="494330" cy="0"/>
            </a:xfrm>
            <a:prstGeom prst="line">
              <a:avLst/>
            </a:prstGeom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79423248-63EA-40B4-82EF-751E38A9F5BB}"/>
              </a:ext>
            </a:extLst>
          </p:cNvPr>
          <p:cNvSpPr/>
          <p:nvPr/>
        </p:nvSpPr>
        <p:spPr>
          <a:xfrm>
            <a:off x="2323100" y="430208"/>
            <a:ext cx="2138354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EB359E6-7A69-4880-8FD7-7212D16B5881}"/>
              </a:ext>
            </a:extLst>
          </p:cNvPr>
          <p:cNvSpPr txBox="1"/>
          <p:nvPr/>
        </p:nvSpPr>
        <p:spPr>
          <a:xfrm>
            <a:off x="2577104" y="522540"/>
            <a:ext cx="17203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TITLE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을 입력하세요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2" name="사각형: 둥근 모서리 32">
            <a:extLst>
              <a:ext uri="{FF2B5EF4-FFF2-40B4-BE49-F238E27FC236}">
                <a16:creationId xmlns:a16="http://schemas.microsoft.com/office/drawing/2014/main" id="{67266898-C1A1-6748-8A75-349D08D8BE8E}"/>
              </a:ext>
            </a:extLst>
          </p:cNvPr>
          <p:cNvSpPr/>
          <p:nvPr/>
        </p:nvSpPr>
        <p:spPr>
          <a:xfrm>
            <a:off x="2323100" y="430208"/>
            <a:ext cx="2916165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D03AA5-E804-5143-A4C9-F01C472B39FE}"/>
              </a:ext>
            </a:extLst>
          </p:cNvPr>
          <p:cNvSpPr txBox="1"/>
          <p:nvPr/>
        </p:nvSpPr>
        <p:spPr>
          <a:xfrm>
            <a:off x="2658050" y="490708"/>
            <a:ext cx="22781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나에게 맞는 식당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?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84635C6-9303-904C-BC7B-9AA7011AAC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7447" y="2019204"/>
            <a:ext cx="5193757" cy="325445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B2D8DB5-F01B-4B48-AD13-5456B16FB1EE}"/>
              </a:ext>
            </a:extLst>
          </p:cNvPr>
          <p:cNvSpPr txBox="1"/>
          <p:nvPr/>
        </p:nvSpPr>
        <p:spPr>
          <a:xfrm>
            <a:off x="5734593" y="5486400"/>
            <a:ext cx="2638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 err="1"/>
              <a:t>user_item</a:t>
            </a:r>
            <a:r>
              <a:rPr kumimoji="1" lang="en-US" altLang="ko-Kore-KR" dirty="0"/>
              <a:t> table</a:t>
            </a:r>
            <a:r>
              <a:rPr kumimoji="1" lang="ko-Kore-KR" altLang="en-US" dirty="0"/>
              <a:t>로</a:t>
            </a:r>
            <a:r>
              <a:rPr kumimoji="1" lang="ko-KR" altLang="en-US" dirty="0"/>
              <a:t> 만들기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01021477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C9A0983B-AD72-449B-9602-6BD8C4BC8DE5}"/>
              </a:ext>
            </a:extLst>
          </p:cNvPr>
          <p:cNvSpPr/>
          <p:nvPr/>
        </p:nvSpPr>
        <p:spPr>
          <a:xfrm>
            <a:off x="0" y="0"/>
            <a:ext cx="1810871" cy="6858000"/>
          </a:xfrm>
          <a:prstGeom prst="rect">
            <a:avLst/>
          </a:prstGeom>
          <a:solidFill>
            <a:srgbClr val="3F50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CBB2A1F-0480-944E-976E-CF434F4638D3}"/>
              </a:ext>
            </a:extLst>
          </p:cNvPr>
          <p:cNvSpPr txBox="1"/>
          <p:nvPr/>
        </p:nvSpPr>
        <p:spPr>
          <a:xfrm>
            <a:off x="4767262" y="3075057"/>
            <a:ext cx="383791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R studio</a:t>
            </a:r>
            <a:r>
              <a:rPr lang="ko-KR" altLang="en-US" sz="4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로 이동</a:t>
            </a:r>
            <a:endParaRPr lang="en-US" altLang="ko-KR" sz="4000" i="1" dirty="0">
              <a:solidFill>
                <a:schemeClr val="tx1">
                  <a:lumMod val="75000"/>
                  <a:lumOff val="25000"/>
                </a:schemeClr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KoPubWorld돋움체_Pro Medium" panose="00000600000000000000" pitchFamily="50" charset="-127"/>
            </a:endParaRPr>
          </a:p>
          <a:p>
            <a:pPr algn="ctr"/>
            <a:r>
              <a:rPr lang="en-US" altLang="ko-KR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05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69C52C0B-0CB2-8544-8802-5E44F0D450F6}"/>
              </a:ext>
            </a:extLst>
          </p:cNvPr>
          <p:cNvGrpSpPr/>
          <p:nvPr/>
        </p:nvGrpSpPr>
        <p:grpSpPr>
          <a:xfrm>
            <a:off x="296936" y="1095874"/>
            <a:ext cx="1210589" cy="1699572"/>
            <a:chOff x="296936" y="1095874"/>
            <a:chExt cx="1210589" cy="169957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87A89FD-6F88-2E46-ABCA-A474951ABFD7}"/>
                </a:ext>
              </a:extLst>
            </p:cNvPr>
            <p:cNvSpPr txBox="1"/>
            <p:nvPr/>
          </p:nvSpPr>
          <p:spPr>
            <a:xfrm>
              <a:off x="296936" y="2019204"/>
              <a:ext cx="121058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 err="1"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추천시스템</a:t>
              </a:r>
              <a:endParaRPr lang="ko-KR" altLang="ko-KR" sz="16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F353D13-AAF9-8B4F-BDA7-39A2E8899FD8}"/>
                </a:ext>
              </a:extLst>
            </p:cNvPr>
            <p:cNvSpPr txBox="1"/>
            <p:nvPr/>
          </p:nvSpPr>
          <p:spPr>
            <a:xfrm>
              <a:off x="431587" y="1095874"/>
              <a:ext cx="94769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54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04</a:t>
              </a:r>
              <a:endParaRPr lang="ko-KR" altLang="ko-KR" sz="5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cxnSp>
          <p:nvCxnSpPr>
            <p:cNvPr id="17" name="직선 연결선 22">
              <a:extLst>
                <a:ext uri="{FF2B5EF4-FFF2-40B4-BE49-F238E27FC236}">
                  <a16:creationId xmlns:a16="http://schemas.microsoft.com/office/drawing/2014/main" id="{D7BB3665-FDFB-EF4D-83CC-CE0F542076E2}"/>
                </a:ext>
              </a:extLst>
            </p:cNvPr>
            <p:cNvCxnSpPr>
              <a:cxnSpLocks/>
            </p:cNvCxnSpPr>
            <p:nvPr/>
          </p:nvCxnSpPr>
          <p:spPr>
            <a:xfrm>
              <a:off x="627757" y="2795446"/>
              <a:ext cx="494330" cy="0"/>
            </a:xfrm>
            <a:prstGeom prst="line">
              <a:avLst/>
            </a:prstGeom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8" name="사각형: 둥근 모서리 32">
            <a:extLst>
              <a:ext uri="{FF2B5EF4-FFF2-40B4-BE49-F238E27FC236}">
                <a16:creationId xmlns:a16="http://schemas.microsoft.com/office/drawing/2014/main" id="{84372F5D-8F72-7E49-A537-3837B891D3EC}"/>
              </a:ext>
            </a:extLst>
          </p:cNvPr>
          <p:cNvSpPr/>
          <p:nvPr/>
        </p:nvSpPr>
        <p:spPr>
          <a:xfrm>
            <a:off x="2323100" y="430208"/>
            <a:ext cx="2138354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BFE62F7-D4B4-814F-A51D-B7B7FF26C51D}"/>
              </a:ext>
            </a:extLst>
          </p:cNvPr>
          <p:cNvSpPr txBox="1"/>
          <p:nvPr/>
        </p:nvSpPr>
        <p:spPr>
          <a:xfrm>
            <a:off x="2577104" y="522540"/>
            <a:ext cx="17203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TITLE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을 입력하세요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20" name="사각형: 둥근 모서리 32">
            <a:extLst>
              <a:ext uri="{FF2B5EF4-FFF2-40B4-BE49-F238E27FC236}">
                <a16:creationId xmlns:a16="http://schemas.microsoft.com/office/drawing/2014/main" id="{13395C95-9D3A-4B4D-9F54-7714FF50BB89}"/>
              </a:ext>
            </a:extLst>
          </p:cNvPr>
          <p:cNvSpPr/>
          <p:nvPr/>
        </p:nvSpPr>
        <p:spPr>
          <a:xfrm>
            <a:off x="2323100" y="430208"/>
            <a:ext cx="2916165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C1742A4-6AFE-6A4F-8BB3-17990FC47214}"/>
              </a:ext>
            </a:extLst>
          </p:cNvPr>
          <p:cNvSpPr txBox="1"/>
          <p:nvPr/>
        </p:nvSpPr>
        <p:spPr>
          <a:xfrm>
            <a:off x="2658050" y="490708"/>
            <a:ext cx="22781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나에게 맞는 식당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27011191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C9A0983B-AD72-449B-9602-6BD8C4BC8DE5}"/>
              </a:ext>
            </a:extLst>
          </p:cNvPr>
          <p:cNvSpPr/>
          <p:nvPr/>
        </p:nvSpPr>
        <p:spPr>
          <a:xfrm>
            <a:off x="0" y="0"/>
            <a:ext cx="1810871" cy="6858000"/>
          </a:xfrm>
          <a:prstGeom prst="rect">
            <a:avLst/>
          </a:prstGeom>
          <a:solidFill>
            <a:srgbClr val="3F50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471AA1D-642E-4454-BDC0-ECFE9257B2AD}"/>
              </a:ext>
            </a:extLst>
          </p:cNvPr>
          <p:cNvGrpSpPr/>
          <p:nvPr/>
        </p:nvGrpSpPr>
        <p:grpSpPr>
          <a:xfrm>
            <a:off x="296936" y="1095874"/>
            <a:ext cx="1210589" cy="1699572"/>
            <a:chOff x="296936" y="1095874"/>
            <a:chExt cx="1210589" cy="169957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48D71FF-35DC-483F-A996-91C51C7CF19F}"/>
                </a:ext>
              </a:extLst>
            </p:cNvPr>
            <p:cNvSpPr txBox="1"/>
            <p:nvPr/>
          </p:nvSpPr>
          <p:spPr>
            <a:xfrm>
              <a:off x="296936" y="2019204"/>
              <a:ext cx="121058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 err="1"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추천시스템</a:t>
              </a:r>
              <a:endParaRPr lang="ko-KR" altLang="ko-KR" sz="16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23F7FFB-18DE-499A-B77E-E1C596033D0A}"/>
                </a:ext>
              </a:extLst>
            </p:cNvPr>
            <p:cNvSpPr txBox="1"/>
            <p:nvPr/>
          </p:nvSpPr>
          <p:spPr>
            <a:xfrm>
              <a:off x="431587" y="1095874"/>
              <a:ext cx="94769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54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04</a:t>
              </a:r>
              <a:endParaRPr lang="ko-KR" altLang="ko-KR" sz="5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9FBF5933-34FF-433B-9575-C7B7FAA60A79}"/>
                </a:ext>
              </a:extLst>
            </p:cNvPr>
            <p:cNvCxnSpPr>
              <a:cxnSpLocks/>
            </p:cNvCxnSpPr>
            <p:nvPr/>
          </p:nvCxnSpPr>
          <p:spPr>
            <a:xfrm>
              <a:off x="627757" y="2795446"/>
              <a:ext cx="494330" cy="0"/>
            </a:xfrm>
            <a:prstGeom prst="line">
              <a:avLst/>
            </a:prstGeom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79423248-63EA-40B4-82EF-751E38A9F5BB}"/>
              </a:ext>
            </a:extLst>
          </p:cNvPr>
          <p:cNvSpPr/>
          <p:nvPr/>
        </p:nvSpPr>
        <p:spPr>
          <a:xfrm>
            <a:off x="2323100" y="430208"/>
            <a:ext cx="2138354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EB359E6-7A69-4880-8FD7-7212D16B5881}"/>
              </a:ext>
            </a:extLst>
          </p:cNvPr>
          <p:cNvSpPr txBox="1"/>
          <p:nvPr/>
        </p:nvSpPr>
        <p:spPr>
          <a:xfrm>
            <a:off x="2577104" y="522540"/>
            <a:ext cx="17203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TITLE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을 입력하세요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2" name="사각형: 둥근 모서리 32">
            <a:extLst>
              <a:ext uri="{FF2B5EF4-FFF2-40B4-BE49-F238E27FC236}">
                <a16:creationId xmlns:a16="http://schemas.microsoft.com/office/drawing/2014/main" id="{67266898-C1A1-6748-8A75-349D08D8BE8E}"/>
              </a:ext>
            </a:extLst>
          </p:cNvPr>
          <p:cNvSpPr/>
          <p:nvPr/>
        </p:nvSpPr>
        <p:spPr>
          <a:xfrm>
            <a:off x="2323100" y="430208"/>
            <a:ext cx="2916165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D03AA5-E804-5143-A4C9-F01C472B39FE}"/>
              </a:ext>
            </a:extLst>
          </p:cNvPr>
          <p:cNvSpPr txBox="1"/>
          <p:nvPr/>
        </p:nvSpPr>
        <p:spPr>
          <a:xfrm>
            <a:off x="2658050" y="490708"/>
            <a:ext cx="21595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식당 리스트 결과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163B73C-8B05-7D4F-8E13-08C848D667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9937" y="1283993"/>
            <a:ext cx="1916793" cy="514379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C3B9BCF-D70E-9D42-B57E-2B5FD69563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0520" y="676428"/>
            <a:ext cx="1916792" cy="6024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48999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8A8B187-B405-4825-8AFA-FE0495CEDE2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F50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잘린 한쪽 모서리 6">
            <a:extLst>
              <a:ext uri="{FF2B5EF4-FFF2-40B4-BE49-F238E27FC236}">
                <a16:creationId xmlns:a16="http://schemas.microsoft.com/office/drawing/2014/main" id="{6E6B193E-A752-4126-941C-D7B18532430C}"/>
              </a:ext>
            </a:extLst>
          </p:cNvPr>
          <p:cNvSpPr/>
          <p:nvPr/>
        </p:nvSpPr>
        <p:spPr>
          <a:xfrm flipV="1">
            <a:off x="447040" y="426720"/>
            <a:ext cx="11297920" cy="6004560"/>
          </a:xfrm>
          <a:prstGeom prst="snip1Rect">
            <a:avLst>
              <a:gd name="adj" fmla="val 28705"/>
            </a:avLst>
          </a:prstGeom>
          <a:solidFill>
            <a:srgbClr val="3F5058"/>
          </a:solidFill>
          <a:ln w="285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73491FA-2441-485B-AF8B-529EABCBB8E1}"/>
              </a:ext>
            </a:extLst>
          </p:cNvPr>
          <p:cNvSpPr txBox="1"/>
          <p:nvPr/>
        </p:nvSpPr>
        <p:spPr>
          <a:xfrm>
            <a:off x="405780" y="6547428"/>
            <a:ext cx="224612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돋움체_Pro Light" panose="00000300000000000000" pitchFamily="50" charset="-127"/>
              </a:rPr>
              <a:t>© 2020. </a:t>
            </a:r>
            <a:r>
              <a:rPr lang="en-US" altLang="ko-KR" sz="800" dirty="0" err="1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돋움체_Pro Light" panose="00000300000000000000" pitchFamily="50" charset="-127"/>
              </a:rPr>
              <a:t>firstmoment</a:t>
            </a:r>
            <a:r>
              <a:rPr lang="ko-KR" altLang="en-US" sz="8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돋움체_Pro Light" panose="00000300000000000000" pitchFamily="50" charset="-127"/>
              </a:rPr>
              <a:t> </a:t>
            </a:r>
            <a:r>
              <a:rPr lang="en-US" altLang="ko-KR" sz="8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KoPubWorld돋움체_Pro Light" panose="00000300000000000000" pitchFamily="50" charset="-127"/>
              </a:rPr>
              <a:t>Co. all rights reserved.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35E6F290-DC94-43FE-BCAA-6E453E549B0B}"/>
              </a:ext>
            </a:extLst>
          </p:cNvPr>
          <p:cNvGrpSpPr/>
          <p:nvPr/>
        </p:nvGrpSpPr>
        <p:grpSpPr>
          <a:xfrm>
            <a:off x="11356077" y="6042397"/>
            <a:ext cx="388883" cy="388883"/>
            <a:chOff x="1397875" y="5417602"/>
            <a:chExt cx="388883" cy="388883"/>
          </a:xfrm>
        </p:grpSpPr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E779480E-59C8-4B05-9E36-45D626B326D6}"/>
                </a:ext>
              </a:extLst>
            </p:cNvPr>
            <p:cNvSpPr/>
            <p:nvPr/>
          </p:nvSpPr>
          <p:spPr>
            <a:xfrm>
              <a:off x="1397875" y="5417602"/>
              <a:ext cx="388883" cy="38888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38100" dist="25400" dir="2700000" algn="tl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화살표: 갈매기형 수장 20">
              <a:extLst>
                <a:ext uri="{FF2B5EF4-FFF2-40B4-BE49-F238E27FC236}">
                  <a16:creationId xmlns:a16="http://schemas.microsoft.com/office/drawing/2014/main" id="{01F43FE2-C6BE-4377-B5A0-B79D84ADA2F6}"/>
                </a:ext>
              </a:extLst>
            </p:cNvPr>
            <p:cNvSpPr/>
            <p:nvPr/>
          </p:nvSpPr>
          <p:spPr>
            <a:xfrm flipH="1">
              <a:off x="1541159" y="5559972"/>
              <a:ext cx="73286" cy="104142"/>
            </a:xfrm>
            <a:prstGeom prst="chevron">
              <a:avLst>
                <a:gd name="adj" fmla="val 145714"/>
              </a:avLst>
            </a:prstGeom>
            <a:solidFill>
              <a:srgbClr val="3F5058"/>
            </a:solidFill>
            <a:ln w="38100">
              <a:solidFill>
                <a:srgbClr val="3F505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3" name="타원 22">
            <a:extLst>
              <a:ext uri="{FF2B5EF4-FFF2-40B4-BE49-F238E27FC236}">
                <a16:creationId xmlns:a16="http://schemas.microsoft.com/office/drawing/2014/main" id="{0D44AF86-BBB9-49C1-A754-EE9B6E9C36F6}"/>
              </a:ext>
            </a:extLst>
          </p:cNvPr>
          <p:cNvSpPr/>
          <p:nvPr/>
        </p:nvSpPr>
        <p:spPr>
          <a:xfrm>
            <a:off x="4093473" y="2833569"/>
            <a:ext cx="467316" cy="467316"/>
          </a:xfrm>
          <a:prstGeom prst="ellipse">
            <a:avLst/>
          </a:prstGeom>
          <a:solidFill>
            <a:srgbClr val="FD80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244BC8E-25DC-442A-AA04-C2DBEAD19BB3}"/>
              </a:ext>
            </a:extLst>
          </p:cNvPr>
          <p:cNvSpPr txBox="1"/>
          <p:nvPr/>
        </p:nvSpPr>
        <p:spPr>
          <a:xfrm>
            <a:off x="4192330" y="2844261"/>
            <a:ext cx="390619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Thank you</a:t>
            </a:r>
            <a:endParaRPr lang="ko-KR" altLang="ko-KR" sz="6000" dirty="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CB14EE9-6903-5A47-937D-E81627F34DD9}"/>
              </a:ext>
            </a:extLst>
          </p:cNvPr>
          <p:cNvSpPr txBox="1"/>
          <p:nvPr/>
        </p:nvSpPr>
        <p:spPr>
          <a:xfrm>
            <a:off x="8174535" y="5900314"/>
            <a:ext cx="1972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21500404</a:t>
            </a:r>
            <a:r>
              <a:rPr lang="ko-KR" altLang="en-US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 오상진</a:t>
            </a:r>
            <a:endParaRPr lang="ko-KR" altLang="ko-KR" dirty="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KoPubWorld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38097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C9A0983B-AD72-449B-9602-6BD8C4BC8DE5}"/>
              </a:ext>
            </a:extLst>
          </p:cNvPr>
          <p:cNvSpPr/>
          <p:nvPr/>
        </p:nvSpPr>
        <p:spPr>
          <a:xfrm>
            <a:off x="0" y="0"/>
            <a:ext cx="1810871" cy="6858000"/>
          </a:xfrm>
          <a:prstGeom prst="rect">
            <a:avLst/>
          </a:prstGeom>
          <a:solidFill>
            <a:srgbClr val="3F50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471AA1D-642E-4454-BDC0-ECFE9257B2AD}"/>
              </a:ext>
            </a:extLst>
          </p:cNvPr>
          <p:cNvGrpSpPr/>
          <p:nvPr/>
        </p:nvGrpSpPr>
        <p:grpSpPr>
          <a:xfrm>
            <a:off x="260867" y="1095874"/>
            <a:ext cx="1282723" cy="1699572"/>
            <a:chOff x="260867" y="1095874"/>
            <a:chExt cx="1282723" cy="169957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48D71FF-35DC-483F-A996-91C51C7CF19F}"/>
                </a:ext>
              </a:extLst>
            </p:cNvPr>
            <p:cNvSpPr txBox="1"/>
            <p:nvPr/>
          </p:nvSpPr>
          <p:spPr>
            <a:xfrm>
              <a:off x="260867" y="2019204"/>
              <a:ext cx="128272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데이터 수집</a:t>
              </a:r>
              <a:endParaRPr lang="ko-KR" altLang="ko-KR" sz="16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23F7FFB-18DE-499A-B77E-E1C596033D0A}"/>
                </a:ext>
              </a:extLst>
            </p:cNvPr>
            <p:cNvSpPr txBox="1"/>
            <p:nvPr/>
          </p:nvSpPr>
          <p:spPr>
            <a:xfrm>
              <a:off x="389909" y="1095874"/>
              <a:ext cx="103105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54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01</a:t>
              </a:r>
              <a:endParaRPr lang="ko-KR" altLang="ko-KR" sz="5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9FBF5933-34FF-433B-9575-C7B7FAA60A79}"/>
                </a:ext>
              </a:extLst>
            </p:cNvPr>
            <p:cNvCxnSpPr>
              <a:cxnSpLocks/>
            </p:cNvCxnSpPr>
            <p:nvPr/>
          </p:nvCxnSpPr>
          <p:spPr>
            <a:xfrm>
              <a:off x="627757" y="2795446"/>
              <a:ext cx="494330" cy="0"/>
            </a:xfrm>
            <a:prstGeom prst="line">
              <a:avLst/>
            </a:prstGeom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1948F59E-F7B7-BA43-9B9A-4B3A3C6CEE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0094" y="1031210"/>
            <a:ext cx="6741169" cy="522671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01FABCB-235C-934E-9478-18C0E542E992}"/>
              </a:ext>
            </a:extLst>
          </p:cNvPr>
          <p:cNvSpPr txBox="1"/>
          <p:nvPr/>
        </p:nvSpPr>
        <p:spPr>
          <a:xfrm>
            <a:off x="7529513" y="3857625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rgbClr val="FF0000"/>
                </a:solidFill>
              </a:rPr>
              <a:t>리뷰 </a:t>
            </a:r>
            <a:r>
              <a:rPr kumimoji="1" lang="ko-KR" altLang="en-US" dirty="0" err="1">
                <a:solidFill>
                  <a:srgbClr val="FF0000"/>
                </a:solidFill>
              </a:rPr>
              <a:t>크롤링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  <p:sp>
        <p:nvSpPr>
          <p:cNvPr id="4" name="오른쪽 화살표[R] 3">
            <a:extLst>
              <a:ext uri="{FF2B5EF4-FFF2-40B4-BE49-F238E27FC236}">
                <a16:creationId xmlns:a16="http://schemas.microsoft.com/office/drawing/2014/main" id="{2C23DB9F-3EFB-A640-A86C-816C2ABAC084}"/>
              </a:ext>
            </a:extLst>
          </p:cNvPr>
          <p:cNvSpPr/>
          <p:nvPr/>
        </p:nvSpPr>
        <p:spPr>
          <a:xfrm>
            <a:off x="7008707" y="3857625"/>
            <a:ext cx="514350" cy="369332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3" name="사각형: 둥근 모서리 32">
            <a:extLst>
              <a:ext uri="{FF2B5EF4-FFF2-40B4-BE49-F238E27FC236}">
                <a16:creationId xmlns:a16="http://schemas.microsoft.com/office/drawing/2014/main" id="{F172A15F-D60B-8F41-BBEC-E22B86BE16D6}"/>
              </a:ext>
            </a:extLst>
          </p:cNvPr>
          <p:cNvSpPr/>
          <p:nvPr/>
        </p:nvSpPr>
        <p:spPr>
          <a:xfrm>
            <a:off x="2323099" y="430208"/>
            <a:ext cx="3877675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E4356B6-A9D8-B943-AA77-F15A59F05FA5}"/>
              </a:ext>
            </a:extLst>
          </p:cNvPr>
          <p:cNvSpPr txBox="1"/>
          <p:nvPr/>
        </p:nvSpPr>
        <p:spPr>
          <a:xfrm>
            <a:off x="2760918" y="476374"/>
            <a:ext cx="30187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음식 리뷰 사이트 </a:t>
            </a:r>
            <a:r>
              <a:rPr lang="ko-KR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크롤링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KoPubWorld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8659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C9A0983B-AD72-449B-9602-6BD8C4BC8DE5}"/>
              </a:ext>
            </a:extLst>
          </p:cNvPr>
          <p:cNvSpPr/>
          <p:nvPr/>
        </p:nvSpPr>
        <p:spPr>
          <a:xfrm>
            <a:off x="0" y="0"/>
            <a:ext cx="1810871" cy="6858000"/>
          </a:xfrm>
          <a:prstGeom prst="rect">
            <a:avLst/>
          </a:prstGeom>
          <a:solidFill>
            <a:srgbClr val="3F50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471AA1D-642E-4454-BDC0-ECFE9257B2AD}"/>
              </a:ext>
            </a:extLst>
          </p:cNvPr>
          <p:cNvGrpSpPr/>
          <p:nvPr/>
        </p:nvGrpSpPr>
        <p:grpSpPr>
          <a:xfrm>
            <a:off x="260867" y="1095874"/>
            <a:ext cx="1282723" cy="1699572"/>
            <a:chOff x="260867" y="1095874"/>
            <a:chExt cx="1282723" cy="169957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48D71FF-35DC-483F-A996-91C51C7CF19F}"/>
                </a:ext>
              </a:extLst>
            </p:cNvPr>
            <p:cNvSpPr txBox="1"/>
            <p:nvPr/>
          </p:nvSpPr>
          <p:spPr>
            <a:xfrm>
              <a:off x="260867" y="2019204"/>
              <a:ext cx="128272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데이터 수집</a:t>
              </a:r>
              <a:endParaRPr lang="ko-KR" altLang="ko-KR" sz="16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23F7FFB-18DE-499A-B77E-E1C596033D0A}"/>
                </a:ext>
              </a:extLst>
            </p:cNvPr>
            <p:cNvSpPr txBox="1"/>
            <p:nvPr/>
          </p:nvSpPr>
          <p:spPr>
            <a:xfrm>
              <a:off x="389909" y="1095874"/>
              <a:ext cx="103105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54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01</a:t>
              </a:r>
              <a:endParaRPr lang="ko-KR" altLang="ko-KR" sz="5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9FBF5933-34FF-433B-9575-C7B7FAA60A79}"/>
                </a:ext>
              </a:extLst>
            </p:cNvPr>
            <p:cNvCxnSpPr>
              <a:cxnSpLocks/>
            </p:cNvCxnSpPr>
            <p:nvPr/>
          </p:nvCxnSpPr>
          <p:spPr>
            <a:xfrm>
              <a:off x="627757" y="2795446"/>
              <a:ext cx="494330" cy="0"/>
            </a:xfrm>
            <a:prstGeom prst="line">
              <a:avLst/>
            </a:prstGeom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3" name="화면 기록 2020-07-26 오후 9.59.20.mov" descr="화면 기록 2020-07-26 오후 9.59.20.mov">
            <a:hlinkClick r:id="" action="ppaction://media"/>
            <a:extLst>
              <a:ext uri="{FF2B5EF4-FFF2-40B4-BE49-F238E27FC236}">
                <a16:creationId xmlns:a16="http://schemas.microsoft.com/office/drawing/2014/main" id="{4C2ED5D8-7EDF-1447-BCD1-056068BE12E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438628" y="893762"/>
            <a:ext cx="8547100" cy="5341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745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45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C9A0983B-AD72-449B-9602-6BD8C4BC8DE5}"/>
              </a:ext>
            </a:extLst>
          </p:cNvPr>
          <p:cNvSpPr/>
          <p:nvPr/>
        </p:nvSpPr>
        <p:spPr>
          <a:xfrm>
            <a:off x="0" y="0"/>
            <a:ext cx="1810871" cy="6858000"/>
          </a:xfrm>
          <a:prstGeom prst="rect">
            <a:avLst/>
          </a:prstGeom>
          <a:solidFill>
            <a:srgbClr val="3F50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471AA1D-642E-4454-BDC0-ECFE9257B2AD}"/>
              </a:ext>
            </a:extLst>
          </p:cNvPr>
          <p:cNvGrpSpPr/>
          <p:nvPr/>
        </p:nvGrpSpPr>
        <p:grpSpPr>
          <a:xfrm>
            <a:off x="260867" y="1095874"/>
            <a:ext cx="1282723" cy="1699572"/>
            <a:chOff x="260867" y="1095874"/>
            <a:chExt cx="1282723" cy="169957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48D71FF-35DC-483F-A996-91C51C7CF19F}"/>
                </a:ext>
              </a:extLst>
            </p:cNvPr>
            <p:cNvSpPr txBox="1"/>
            <p:nvPr/>
          </p:nvSpPr>
          <p:spPr>
            <a:xfrm>
              <a:off x="260867" y="2019204"/>
              <a:ext cx="128272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데이터 수집</a:t>
              </a:r>
              <a:endParaRPr lang="ko-KR" altLang="ko-KR" sz="16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23F7FFB-18DE-499A-B77E-E1C596033D0A}"/>
                </a:ext>
              </a:extLst>
            </p:cNvPr>
            <p:cNvSpPr txBox="1"/>
            <p:nvPr/>
          </p:nvSpPr>
          <p:spPr>
            <a:xfrm>
              <a:off x="389909" y="1095874"/>
              <a:ext cx="103105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54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01</a:t>
              </a:r>
              <a:endParaRPr lang="ko-KR" altLang="ko-KR" sz="5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9FBF5933-34FF-433B-9575-C7B7FAA60A79}"/>
                </a:ext>
              </a:extLst>
            </p:cNvPr>
            <p:cNvCxnSpPr>
              <a:cxnSpLocks/>
            </p:cNvCxnSpPr>
            <p:nvPr/>
          </p:nvCxnSpPr>
          <p:spPr>
            <a:xfrm>
              <a:off x="627757" y="2795446"/>
              <a:ext cx="494330" cy="0"/>
            </a:xfrm>
            <a:prstGeom prst="line">
              <a:avLst/>
            </a:prstGeom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79423248-63EA-40B4-82EF-751E38A9F5BB}"/>
              </a:ext>
            </a:extLst>
          </p:cNvPr>
          <p:cNvSpPr/>
          <p:nvPr/>
        </p:nvSpPr>
        <p:spPr>
          <a:xfrm>
            <a:off x="2323100" y="430208"/>
            <a:ext cx="2138354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EB359E6-7A69-4880-8FD7-7212D16B5881}"/>
              </a:ext>
            </a:extLst>
          </p:cNvPr>
          <p:cNvSpPr txBox="1"/>
          <p:nvPr/>
        </p:nvSpPr>
        <p:spPr>
          <a:xfrm>
            <a:off x="2577104" y="522540"/>
            <a:ext cx="17203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TITLE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을 입력하세요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29959B6E-79CA-4386-9F3D-C3F2B7D300AC}"/>
              </a:ext>
            </a:extLst>
          </p:cNvPr>
          <p:cNvSpPr txBox="1"/>
          <p:nvPr/>
        </p:nvSpPr>
        <p:spPr>
          <a:xfrm>
            <a:off x="6834190" y="3590954"/>
            <a:ext cx="43749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수집은 완료되었다고 가정하고 시작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!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BE3CB17-3474-C340-95EC-583C571900C8}"/>
              </a:ext>
            </a:extLst>
          </p:cNvPr>
          <p:cNvSpPr txBox="1"/>
          <p:nvPr/>
        </p:nvSpPr>
        <p:spPr>
          <a:xfrm>
            <a:off x="3161377" y="2754456"/>
            <a:ext cx="2409634" cy="17491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- selenium</a:t>
            </a:r>
          </a:p>
          <a:p>
            <a:pPr>
              <a:lnSpc>
                <a:spcPct val="150000"/>
              </a:lnSpc>
            </a:pPr>
            <a:r>
              <a:rPr lang="en-US" altLang="ko-KR" sz="2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- </a:t>
            </a:r>
            <a:r>
              <a:rPr lang="en-US" altLang="ko-KR" sz="2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beautifulsoup</a:t>
            </a:r>
            <a:endParaRPr lang="en-US" altLang="ko-KR" sz="2500" dirty="0">
              <a:solidFill>
                <a:schemeClr val="tx1">
                  <a:lumMod val="75000"/>
                  <a:lumOff val="25000"/>
                </a:schemeClr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KoPubWorld돋움체_Pro Medium" panose="000006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- re, requests</a:t>
            </a:r>
          </a:p>
        </p:txBody>
      </p:sp>
      <p:sp>
        <p:nvSpPr>
          <p:cNvPr id="2" name="오른쪽 화살표[R] 1">
            <a:extLst>
              <a:ext uri="{FF2B5EF4-FFF2-40B4-BE49-F238E27FC236}">
                <a16:creationId xmlns:a16="http://schemas.microsoft.com/office/drawing/2014/main" id="{90E70D03-1F1A-2D4C-BB60-E92E842905E6}"/>
              </a:ext>
            </a:extLst>
          </p:cNvPr>
          <p:cNvSpPr/>
          <p:nvPr/>
        </p:nvSpPr>
        <p:spPr>
          <a:xfrm>
            <a:off x="6025993" y="3590954"/>
            <a:ext cx="485775" cy="4001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사각형: 둥근 모서리 32">
            <a:extLst>
              <a:ext uri="{FF2B5EF4-FFF2-40B4-BE49-F238E27FC236}">
                <a16:creationId xmlns:a16="http://schemas.microsoft.com/office/drawing/2014/main" id="{67266898-C1A1-6748-8A75-349D08D8BE8E}"/>
              </a:ext>
            </a:extLst>
          </p:cNvPr>
          <p:cNvSpPr/>
          <p:nvPr/>
        </p:nvSpPr>
        <p:spPr>
          <a:xfrm>
            <a:off x="2323099" y="430208"/>
            <a:ext cx="3877675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D03AA5-E804-5143-A4C9-F01C472B39FE}"/>
              </a:ext>
            </a:extLst>
          </p:cNvPr>
          <p:cNvSpPr txBox="1"/>
          <p:nvPr/>
        </p:nvSpPr>
        <p:spPr>
          <a:xfrm>
            <a:off x="2760918" y="476374"/>
            <a:ext cx="30187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음식 리뷰 사이트 </a:t>
            </a:r>
            <a:r>
              <a:rPr lang="ko-KR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크롤링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KoPubWorld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978854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C9A0983B-AD72-449B-9602-6BD8C4BC8DE5}"/>
              </a:ext>
            </a:extLst>
          </p:cNvPr>
          <p:cNvSpPr/>
          <p:nvPr/>
        </p:nvSpPr>
        <p:spPr>
          <a:xfrm>
            <a:off x="0" y="0"/>
            <a:ext cx="1810871" cy="6858000"/>
          </a:xfrm>
          <a:prstGeom prst="rect">
            <a:avLst/>
          </a:prstGeom>
          <a:solidFill>
            <a:srgbClr val="3F50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471AA1D-642E-4454-BDC0-ECFE9257B2AD}"/>
              </a:ext>
            </a:extLst>
          </p:cNvPr>
          <p:cNvGrpSpPr/>
          <p:nvPr/>
        </p:nvGrpSpPr>
        <p:grpSpPr>
          <a:xfrm>
            <a:off x="260867" y="1095874"/>
            <a:ext cx="1282723" cy="1699572"/>
            <a:chOff x="260867" y="1095874"/>
            <a:chExt cx="1282723" cy="169957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48D71FF-35DC-483F-A996-91C51C7CF19F}"/>
                </a:ext>
              </a:extLst>
            </p:cNvPr>
            <p:cNvSpPr txBox="1"/>
            <p:nvPr/>
          </p:nvSpPr>
          <p:spPr>
            <a:xfrm>
              <a:off x="260867" y="2019204"/>
              <a:ext cx="128272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데이터 수집</a:t>
              </a:r>
              <a:endParaRPr lang="ko-KR" altLang="ko-KR" sz="16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23F7FFB-18DE-499A-B77E-E1C596033D0A}"/>
                </a:ext>
              </a:extLst>
            </p:cNvPr>
            <p:cNvSpPr txBox="1"/>
            <p:nvPr/>
          </p:nvSpPr>
          <p:spPr>
            <a:xfrm>
              <a:off x="389909" y="1095874"/>
              <a:ext cx="103105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54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스퀘어OTF Bold" panose="020B0600000101010101" pitchFamily="34" charset="-127"/>
                  <a:ea typeface="나눔스퀘어OTF Bold" panose="020B0600000101010101" pitchFamily="34" charset="-127"/>
                  <a:cs typeface="KoPubWorld돋움체_Pro Medium" panose="00000600000000000000" pitchFamily="50" charset="-127"/>
                </a:rPr>
                <a:t>01</a:t>
              </a:r>
              <a:endParaRPr lang="ko-KR" altLang="ko-KR" sz="5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endParaRP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9FBF5933-34FF-433B-9575-C7B7FAA60A79}"/>
                </a:ext>
              </a:extLst>
            </p:cNvPr>
            <p:cNvCxnSpPr>
              <a:cxnSpLocks/>
            </p:cNvCxnSpPr>
            <p:nvPr/>
          </p:nvCxnSpPr>
          <p:spPr>
            <a:xfrm>
              <a:off x="627757" y="2795446"/>
              <a:ext cx="494330" cy="0"/>
            </a:xfrm>
            <a:prstGeom prst="line">
              <a:avLst/>
            </a:prstGeom>
            <a:ln w="381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79423248-63EA-40B4-82EF-751E38A9F5BB}"/>
              </a:ext>
            </a:extLst>
          </p:cNvPr>
          <p:cNvSpPr/>
          <p:nvPr/>
        </p:nvSpPr>
        <p:spPr>
          <a:xfrm>
            <a:off x="2323100" y="430208"/>
            <a:ext cx="2138354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EB359E6-7A69-4880-8FD7-7212D16B5881}"/>
              </a:ext>
            </a:extLst>
          </p:cNvPr>
          <p:cNvSpPr txBox="1"/>
          <p:nvPr/>
        </p:nvSpPr>
        <p:spPr>
          <a:xfrm>
            <a:off x="2577104" y="522540"/>
            <a:ext cx="17203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TITLE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KoPubWorld돋움체_Pro Medium" panose="00000600000000000000" pitchFamily="50" charset="-127"/>
              </a:rPr>
              <a:t>을 입력하세요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2" name="사각형: 둥근 모서리 32">
            <a:extLst>
              <a:ext uri="{FF2B5EF4-FFF2-40B4-BE49-F238E27FC236}">
                <a16:creationId xmlns:a16="http://schemas.microsoft.com/office/drawing/2014/main" id="{67266898-C1A1-6748-8A75-349D08D8BE8E}"/>
              </a:ext>
            </a:extLst>
          </p:cNvPr>
          <p:cNvSpPr/>
          <p:nvPr/>
        </p:nvSpPr>
        <p:spPr>
          <a:xfrm>
            <a:off x="2323099" y="430208"/>
            <a:ext cx="3877675" cy="49244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D03AA5-E804-5143-A4C9-F01C472B39FE}"/>
              </a:ext>
            </a:extLst>
          </p:cNvPr>
          <p:cNvSpPr txBox="1"/>
          <p:nvPr/>
        </p:nvSpPr>
        <p:spPr>
          <a:xfrm>
            <a:off x="2760918" y="476374"/>
            <a:ext cx="30187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음식 리뷰 사이트 </a:t>
            </a:r>
            <a:r>
              <a:rPr lang="ko-KR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크롤링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0D94CC6-D91B-1F44-8505-BD7D63FA2B9D}"/>
              </a:ext>
            </a:extLst>
          </p:cNvPr>
          <p:cNvSpPr txBox="1"/>
          <p:nvPr/>
        </p:nvSpPr>
        <p:spPr>
          <a:xfrm>
            <a:off x="3591791" y="3429000"/>
            <a:ext cx="6620723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데이터가 준비되어 있는지 확인</a:t>
            </a:r>
            <a:r>
              <a:rPr lang="en-US" altLang="ko-KR" sz="3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KoPubWorld돋움체_Pro Medium" panose="00000600000000000000" pitchFamily="50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8499691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3442</TotalTime>
  <Words>3595</Words>
  <Application>Microsoft Macintosh PowerPoint</Application>
  <PresentationFormat>와이드스크린</PresentationFormat>
  <Paragraphs>550</Paragraphs>
  <Slides>57</Slides>
  <Notes>57</Notes>
  <HiddenSlides>0</HiddenSlides>
  <MMClips>1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57</vt:i4>
      </vt:variant>
    </vt:vector>
  </HeadingPairs>
  <TitlesOfParts>
    <vt:vector size="65" baseType="lpstr">
      <vt:lpstr>나눔스퀘어OTF Bold</vt:lpstr>
      <vt:lpstr>나눔스퀘어OTF ExtraBold</vt:lpstr>
      <vt:lpstr>Malgun Gothic</vt:lpstr>
      <vt:lpstr>Open Sans</vt:lpstr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오상진</dc:creator>
  <cp:lastModifiedBy>오상진</cp:lastModifiedBy>
  <cp:revision>574</cp:revision>
  <dcterms:created xsi:type="dcterms:W3CDTF">2020-07-26T08:13:30Z</dcterms:created>
  <dcterms:modified xsi:type="dcterms:W3CDTF">2020-08-06T01:45:48Z</dcterms:modified>
</cp:coreProperties>
</file>